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现状（示例）</c:v>
                </c:pt>
              </c:strCache>
            </c:strRef>
          </c:tx>
          <c:spPr>
            <a:solidFill>
              <a:srgbClr val="50808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职位投递量</c:v>
                  </c:pt>
                  <c:pt idx="1">
                    <c:v>JD产出耗时</c:v>
                  </c:pt>
                  <c:pt idx="2">
                    <c:v>推文打开率</c:v>
                  </c:pt>
                  <c:pt idx="3">
                    <c:v>雇主内容更新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</c:v>
                </c:pt>
                <c:pt idx="1">
                  <c:v>4</c:v>
                </c:pt>
                <c:pt idx="2">
                  <c:v>12</c:v>
                </c:pt>
                <c:pt idx="3">
                  <c:v>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目标（示例）</c:v>
                </c:pt>
              </c:strCache>
            </c:strRef>
          </c:tx>
          <c:spPr>
            <a:solidFill>
              <a:srgbClr val="84B59F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0404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职位投递量</c:v>
                  </c:pt>
                  <c:pt idx="1">
                    <c:v>JD产出耗时</c:v>
                  </c:pt>
                  <c:pt idx="2">
                    <c:v>推文打开率</c:v>
                  </c:pt>
                  <c:pt idx="3">
                    <c:v>雇主内容更新</c:v>
                  </c:pt>
                </c:lvl>
              </c:multiLvlStrCache>
            </c:multiLvl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60</c:v>
                </c:pt>
                <c:pt idx="1">
                  <c:v>0.5</c:v>
                </c:pt>
                <c:pt idx="2">
                  <c:v>26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0404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开场：用一句话点出人力资源行业「招聘文案」场景的核心矛盾——JD照抄模板，无法体现岗位真实亮点。说明本次汇报共10页，约15分钟，数据均为示例，正式使用前需替换为真实数据。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快速过一遍议程即可，重点提示第4部分将展示量化指标与示例数据口径，第5部分给出可直接套用的实施节奏。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条展开三大挑战，结合听众所在单位的实际案例互动提问：这些痛点哪条最扎心？为下一页方案做铺垫。行业合规背景：遵循《劳动法》与个人信息保护要求，候选人与员工数据授权使用，算法评估避免歧视性因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按 01→04 顺序讲模块间的数据流转关系，强调人机协同边界：AI 筛选与评估结果仅作参考排序，录用与人事决策由 HR 与用人部门共同作出。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讲流程时对应回第4页的模块编号，说明每个环节人做什么、系统做什么；最后一格深色突出闭环改进环节。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逐个解释指标口径与目标设定依据；右侧三个数字卡片可作为记忆点。提醒听众：目标值为示例，正式立项时应以人力资源本单位试点基线重新测算。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用两行数据现场演示解读方法：基准列减优化列即改善量，除以基准列即改善率；强调数据为虚构示例，重在口径示范。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强调时间窗为示例排期，可按资源压缩；关键是第二阶段试点范围要小、指标基线要先建立。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风险部分不必逐字读，点出与本单位最相关的一两条即可；合规底线务必强调：AI 筛选与评估结果仅作参考排序，录用与人事决策由 HR 与用人部门共同作出。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收尾：重复三个目标数字加深记忆，明确下一步动作与时间点，邀请决策人指定试点部门；答疑时可回翻第6、7页。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744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人力资源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「招聘文案」AI 应用方案汇报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651760"/>
            <a:ext cx="74980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8DE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JD 千篇一律缺乏吸引力，雇主品牌内容产出乏力，投递转化不理想。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B6C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 ·  2026年8月  ·  示例版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61772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本演示为示例产物，全部数据均为虚构示例数据，不代表真实客户或真实调研。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汇报议程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1005840" y="1051560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105156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737360" y="1078992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1801368"/>
            <a:ext cx="475488" cy="47548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9" name="Text 7"/>
          <p:cNvSpPr/>
          <p:nvPr/>
        </p:nvSpPr>
        <p:spPr>
          <a:xfrm>
            <a:off x="1005840" y="1801368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37360" y="1828800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551176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2" name="Text 10"/>
          <p:cNvSpPr/>
          <p:nvPr/>
        </p:nvSpPr>
        <p:spPr>
          <a:xfrm>
            <a:off x="1005840" y="2551176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737360" y="2578608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1005840" y="3300984"/>
            <a:ext cx="475488" cy="475488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5" name="Text 13"/>
          <p:cNvSpPr/>
          <p:nvPr/>
        </p:nvSpPr>
        <p:spPr>
          <a:xfrm>
            <a:off x="1005840" y="3300984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737360" y="3328416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关键指标与示例数据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1005840" y="4050792"/>
            <a:ext cx="475488" cy="475488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8" name="Text 16"/>
          <p:cNvSpPr/>
          <p:nvPr/>
        </p:nvSpPr>
        <p:spPr>
          <a:xfrm>
            <a:off x="1005840" y="4050792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737360" y="4078224"/>
            <a:ext cx="5943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实施路线与保障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场景背景与挑战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960120"/>
            <a:ext cx="82296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JD 千篇一律缺乏吸引力，雇主品牌内容产出乏力，投递转化不理想。本方案按岗位与目标人群生成有吸引力的 JD 与雇主品牌内容，多渠道风格适配，数据回流持续优化表达。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52704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8" name="Text 6"/>
          <p:cNvSpPr/>
          <p:nvPr/>
        </p:nvSpPr>
        <p:spPr>
          <a:xfrm>
            <a:off x="152704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4008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8580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JD照抄模板，无法体现岗位真实亮点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9184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36168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3" name="Text 11"/>
          <p:cNvSpPr/>
          <p:nvPr/>
        </p:nvSpPr>
        <p:spPr>
          <a:xfrm>
            <a:off x="436168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47472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2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2044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校招社招蓝领话术不分，触达效果差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126480" y="2011680"/>
            <a:ext cx="2651760" cy="2286000"/>
          </a:xfrm>
          <a:prstGeom prst="roundRect">
            <a:avLst>
              <a:gd name="adj" fmla="val 32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196328" y="2240280"/>
            <a:ext cx="512064" cy="512064"/>
          </a:xfrm>
          <a:prstGeom prst="ellipse">
            <a:avLst/>
          </a:prstGeom>
          <a:solidFill>
            <a:srgbClr val="50808E"/>
          </a:solidFill>
          <a:ln/>
        </p:spPr>
      </p:sp>
      <p:sp>
        <p:nvSpPr>
          <p:cNvPr id="18" name="Text 16"/>
          <p:cNvSpPr/>
          <p:nvPr/>
        </p:nvSpPr>
        <p:spPr>
          <a:xfrm>
            <a:off x="7196328" y="2240280"/>
            <a:ext cx="512064" cy="5120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!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309360" y="2852928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挑战 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200400"/>
            <a:ext cx="219456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雇主品牌内容更新慢，阵地长期荒置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总体解决方案：四大功能模块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39903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7" name="Text 5"/>
          <p:cNvSpPr/>
          <p:nvPr/>
        </p:nvSpPr>
        <p:spPr>
          <a:xfrm>
            <a:off x="68580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JD智能生成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37160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按岗位亮点与人群偏好生成多版本JD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09160" y="114300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37760" y="139903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39903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623560" y="134416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雇主内容工厂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623560" y="180136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员工故事、团队介绍等内容批量产出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18211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17" name="Text 15"/>
          <p:cNvSpPr/>
          <p:nvPr/>
        </p:nvSpPr>
        <p:spPr>
          <a:xfrm>
            <a:off x="68580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渠道风格适配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37160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招聘网站/社交平台/内推话术差异化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709160" y="2926080"/>
            <a:ext cx="4069080" cy="1600200"/>
          </a:xfrm>
          <a:prstGeom prst="roundRect">
            <a:avLst>
              <a:gd name="adj" fmla="val 4000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37760" y="3182112"/>
            <a:ext cx="548640" cy="548640"/>
          </a:xfrm>
          <a:prstGeom prst="ellipse">
            <a:avLst/>
          </a:prstGeom>
          <a:solidFill>
            <a:srgbClr val="84B59F"/>
          </a:solidFill>
          <a:ln/>
        </p:spPr>
      </p:sp>
      <p:sp>
        <p:nvSpPr>
          <p:cNvPr id="22" name="Text 20"/>
          <p:cNvSpPr/>
          <p:nvPr/>
        </p:nvSpPr>
        <p:spPr>
          <a:xfrm>
            <a:off x="4937760" y="3182112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5623560" y="3127248"/>
            <a:ext cx="30175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投放效果分析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623560" y="3584448"/>
            <a:ext cx="30175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曝光投递转化漏斗分析优化文案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业务流程设计：五个环节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548640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录入岗位信息与亮点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975104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157984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157984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249424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生成JD与推广文案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75888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8768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858768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3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950208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招聘负责人审核发布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376672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559552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ECF3F4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59552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4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650992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多渠道投放追踪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077456" y="2606040"/>
            <a:ext cx="256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→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7260336" y="1828800"/>
            <a:ext cx="1554480" cy="2011680"/>
          </a:xfrm>
          <a:prstGeom prst="roundRect">
            <a:avLst>
              <a:gd name="adj" fmla="val 3529"/>
            </a:avLst>
          </a:prstGeom>
          <a:solidFill>
            <a:srgbClr val="50808E"/>
          </a:solidFill>
          <a:ln w="12700">
            <a:solidFill>
              <a:srgbClr val="50808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260336" y="1993392"/>
            <a:ext cx="1554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 5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351776" y="2377440"/>
            <a:ext cx="137160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转化分析迭代文案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416052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建议按“试点—评估—推广”节奏落地：先选单一部门试点建立基线，再逐步扩大应用范围。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关键指标：现状 vs 目标（示例数据）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097280"/>
          <a:ext cx="539496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3"/>
          <p:cNvSpPr/>
          <p:nvPr/>
        </p:nvSpPr>
        <p:spPr>
          <a:xfrm>
            <a:off x="6126480" y="114300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7" name="Text 4"/>
          <p:cNvSpPr/>
          <p:nvPr/>
        </p:nvSpPr>
        <p:spPr>
          <a:xfrm>
            <a:off x="6263640" y="125272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→ 60 份/职位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263640" y="167335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职位投递量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6126480" y="219456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10" name="Text 7"/>
          <p:cNvSpPr/>
          <p:nvPr/>
        </p:nvSpPr>
        <p:spPr>
          <a:xfrm>
            <a:off x="6263640" y="230428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→ 0.5 小时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263640" y="272491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JD产出耗时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6126480" y="3246120"/>
            <a:ext cx="2560320" cy="914400"/>
          </a:xfrm>
          <a:prstGeom prst="roundRect">
            <a:avLst>
              <a:gd name="adj" fmla="val 6000"/>
            </a:avLst>
          </a:prstGeom>
          <a:solidFill>
            <a:srgbClr val="ECF3F4"/>
          </a:solidFill>
          <a:ln/>
        </p:spPr>
      </p:sp>
      <p:sp>
        <p:nvSpPr>
          <p:cNvPr id="13" name="Text 10"/>
          <p:cNvSpPr/>
          <p:nvPr/>
        </p:nvSpPr>
        <p:spPr>
          <a:xfrm>
            <a:off x="6263640" y="3355848"/>
            <a:ext cx="2331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→ 26 %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263640" y="3776472"/>
            <a:ext cx="2331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推文打开率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457200" y="45262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注：图表为可编辑原生图表，数值为虚构示例，落地时以试点基线数据替换。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招聘文案产出效率统计（示例数据）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280160"/>
                <a:gridCol w="1463040"/>
                <a:gridCol w="1554480"/>
                <a:gridCol w="1554480"/>
              </a:tblGrid>
              <a:tr h="38404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文案类型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目标人群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月产出篇数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人工撰写耗时(小时/篇)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AI辅助耗时(小时/篇)</a:t>
                      </a:r>
                      <a:endParaRPr lang="en-US" sz="10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0808E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职位描述JD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4.2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雇主品牌推文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47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校招宣讲稿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55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3.4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内推海报文案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3.3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offer沟通话术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蓝领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4.5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招聘官网介绍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社招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28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2.5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5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0.6</a:t>
                      </a:r>
                      <a:endParaRPr lang="en-US" sz="95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F3F4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457200" y="420624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注：仅展示前 6 行虚构示例数据，完整数据口径、测算公式与校验规则见配套方案文档《061-industry-人力资源-招聘文案-主产物.docx》。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实施路线：四个阶段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554480"/>
            <a:ext cx="1993392" cy="109728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第1–2周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需求梳理与数据准备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明确场景边界与责任分工，梳理数据源与口径，制定示例数据规范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2587752" y="1554480"/>
            <a:ext cx="1993392" cy="109728"/>
          </a:xfrm>
          <a:prstGeom prst="rect">
            <a:avLst/>
          </a:prstGeom>
          <a:solidFill>
            <a:srgbClr val="50808E"/>
          </a:solidFill>
          <a:ln/>
        </p:spPr>
      </p:sp>
      <p:sp>
        <p:nvSpPr>
          <p:cNvPr id="10" name="Text 8"/>
          <p:cNvSpPr/>
          <p:nvPr/>
        </p:nvSpPr>
        <p:spPr>
          <a:xfrm>
            <a:off x="2587752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第3–6周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587752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能力配置与试点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587752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完成模型与流程配置，选取小范围试点，建立基线指标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718304" y="1554480"/>
            <a:ext cx="1993392" cy="109728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14" name="Text 12"/>
          <p:cNvSpPr/>
          <p:nvPr/>
        </p:nvSpPr>
        <p:spPr>
          <a:xfrm>
            <a:off x="4718304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第7–10周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18304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试运行与效果评估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718304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对照基线评估效果，修正规则与阈值，沉淀操作手册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848856" y="1554480"/>
            <a:ext cx="1993392" cy="109728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18" name="Text 16"/>
          <p:cNvSpPr/>
          <p:nvPr/>
        </p:nvSpPr>
        <p:spPr>
          <a:xfrm>
            <a:off x="6848856" y="1783080"/>
            <a:ext cx="199339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第11周起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48856" y="2121408"/>
            <a:ext cx="1993392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全面推广与持续优化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848856" y="2788920"/>
            <a:ext cx="1993392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扩大应用范围，建立例行复盘、指标看板与迭代机制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457200" y="42976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里程碑验收建议：每阶段结束对照第 6 页指标基线复盘，未达标须先归因再进入下一阶段。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27444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风险控制与合规保障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8503920" y="477316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57200" y="4773168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133856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数据质量不足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743200" y="1133856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建立数据校验与清洗机制，设置必填项与格式检查，源头治理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CF3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1847088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模型输出偏差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743200" y="1847088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保留人工复核与定期抽检，设定置信度阈值，低置信自动转人工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0080" y="2560320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员工接受度不高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743200" y="2560320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开展培训与试点示范，将新工具纳入考核激励，收集一线反馈快速迭代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7353"/>
            </a:avLst>
          </a:prstGeom>
          <a:solidFill>
            <a:srgbClr val="ECF3F4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0080" y="3273552"/>
            <a:ext cx="2011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50808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系统集成与切换风险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2743200" y="3273552"/>
            <a:ext cx="5760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9595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分阶段接入、双轨并行验证，制定回滚预案与应急处置流程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" y="3977640"/>
            <a:ext cx="8229600" cy="685800"/>
          </a:xfrm>
          <a:prstGeom prst="roundRect">
            <a:avLst>
              <a:gd name="adj" fmla="val 6667"/>
            </a:avLst>
          </a:prstGeom>
          <a:solidFill>
            <a:srgbClr val="27444E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041648"/>
            <a:ext cx="786384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行业合规要求：遵循《劳动法》与个人信息保护要求，候选人与员工数据授权使用，算法评估避免歧视性因素。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744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84B59F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457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总结与下一步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60 份/职位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职位投递量（目标·示例）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42900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0.5 小时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342900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JD产出耗时（目标·示例）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6126480" y="132588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84B59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26 %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126480" y="205740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9D0D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推文打开率（目标·示例）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31520" y="283464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确认试点范围与责任分工，两周内完成「招聘文案」基线数据盘点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731520" y="333756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启动第一阶段：明确场景边界与责任分工，梳理数据源与口径，制定示例数据规范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31520" y="3840480"/>
            <a:ext cx="7863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CF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▸  配套方案文档《061-industry-人力资源-招聘文案-主产物.docx》已同步提供，可直接按模板推进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31520" y="466344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3A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境核AI · 场景体验库 · 示例演示 · 数据均为虚构示例数据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2026-08-31T14:59:48Z</dcterms:created>
  <dcterms:modified xsi:type="dcterms:W3CDTF">2026-08-31T14:59:48Z</dcterms:modified>
</cp:coreProperties>
</file>