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8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现状（示例）</c:v>
                </c:pt>
              </c:strCache>
            </c:strRef>
          </c:tx>
          <c:spPr>
            <a:solidFill>
              <a:srgbClr val="6D2E4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初稿产出时长</c:v>
                  </c:pt>
                  <c:pt idx="1">
                    <c:v>提案通过率</c:v>
                  </c:pt>
                  <c:pt idx="2">
                    <c:v>单项目创意方案数</c:v>
                  </c:pt>
                  <c:pt idx="3">
                    <c:v>项目交付周期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45</c:v>
                </c:pt>
                <c:pt idx="2">
                  <c:v>3</c:v>
                </c:pt>
                <c:pt idx="3">
                  <c:v>10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目标（示例）</c:v>
                </c:pt>
              </c:strCache>
            </c:strRef>
          </c:tx>
          <c:spPr>
            <a:solidFill>
              <a:srgbClr val="A2676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初稿产出时长</c:v>
                  </c:pt>
                  <c:pt idx="1">
                    <c:v>提案通过率</c:v>
                  </c:pt>
                  <c:pt idx="2">
                    <c:v>单项目创意方案数</c:v>
                  </c:pt>
                  <c:pt idx="3">
                    <c:v>项目交付周期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70</c:v>
                </c:pt>
                <c:pt idx="2">
                  <c:v>10</c:v>
                </c:pt>
                <c:pt idx="3">
                  <c:v>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040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开场：用一句话点出媒体 / 营销行业「文案创意」场景的核心矛盾——初稿产出慢，创意人力被基础改写占用。说明本次汇报共10页，约15分钟，数据均为示例，正式使用前需替换为真实数据。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快速过一遍议程即可，重点提示第4部分将展示量化指标与示例数据口径，第5部分给出可直接套用的实施节奏。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条展开三大挑战，结合听众所在单位的实际案例互动提问：这些痛点哪条最扎心？为下一页方案做铺垫。行业合规背景：遵循《广告法》与平台内容安全规范，杜绝绝对化用语与虚假宣传，素材版权来源可追溯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按 01→04 顺序讲模块间的数据流转关系，强调人机协同边界：AI 生成内容须经内容负责人与法务审核后对外发布。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讲流程时对应回第4页的模块编号，说明每个环节人做什么、系统做什么；最后一格深色突出闭环改进环节。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逐个解释指标口径与目标设定依据；右侧三个数字卡片可作为记忆点。提醒听众：目标值为示例，正式立项时应以媒体 / 营销本单位试点基线重新测算。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用两行数据现场演示解读方法：基准列减优化列即改善量，除以基准列即改善率；强调数据为虚构示例，重在口径示范。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强调时间窗为示例排期，可按资源压缩；关键是第二阶段试点范围要小、指标基线要先建立。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风险部分不必逐字读，点出与本单位最相关的一两条即可；合规底线务必强调：AI 生成内容须经内容负责人与法务审核后对外发布。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收尾：重复三个目标数字加深记忆，明确下一步动作与时间点，邀请决策人指定试点部门；答疑时可回翻第6、7页。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A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A26769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媒体 / 营销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「文案创意」AI 应用方案汇报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65176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8DE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创意团队同时服务多个品牌项目，brief 到初稿周期长，提案版本打磨消耗大量人力。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B6C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 ·  2026年8月  ·  示例版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6177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本演示为示例产物，全部数据均为虚构示例数据，不代表真实客户或真实调研。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汇报议程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05840" y="1051560"/>
            <a:ext cx="475488" cy="475488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05156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1078992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05840" y="1801368"/>
            <a:ext cx="475488" cy="475488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0136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182880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05840" y="2551176"/>
            <a:ext cx="475488" cy="475488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55117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2578608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005840" y="3300984"/>
            <a:ext cx="475488" cy="475488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15" name="Text 13"/>
          <p:cNvSpPr/>
          <p:nvPr/>
        </p:nvSpPr>
        <p:spPr>
          <a:xfrm>
            <a:off x="1005840" y="330098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3328416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关键指标与示例数据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005840" y="4050792"/>
            <a:ext cx="475488" cy="475488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05079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37360" y="4078224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实施路线与保障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601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创意团队同时服务多个品牌项目，brief 到初稿周期长，提案版本打磨消耗大量人力。本方案基于品牌调性库快速产出多方向创意初稿与提案框架，创意人员聚焦洞察判断与精修。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2240280"/>
            <a:ext cx="512064" cy="512064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/>
          <p:nvPr/>
        </p:nvSpPr>
        <p:spPr>
          <a:xfrm>
            <a:off x="152704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初稿产出慢，创意人力被基础改写占用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9184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61688" y="2240280"/>
            <a:ext cx="512064" cy="512064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3" name="Text 11"/>
          <p:cNvSpPr/>
          <p:nvPr/>
        </p:nvSpPr>
        <p:spPr>
          <a:xfrm>
            <a:off x="436168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7472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2044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多方向探索受限于工时，提案备选少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96328" y="2240280"/>
            <a:ext cx="512064" cy="512064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8" name="Text 16"/>
          <p:cNvSpPr/>
          <p:nvPr/>
        </p:nvSpPr>
        <p:spPr>
          <a:xfrm>
            <a:off x="719632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0936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品牌调性靠个人把握，跨项目一致性弱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总体解决方案：四大功能模块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399032"/>
            <a:ext cx="548640" cy="548640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品牌调性建模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7160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沉淀品牌语言风格、禁忌与经典案例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37760" y="1399032"/>
            <a:ext cx="548640" cy="548640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2356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多方向创意生成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62356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一个brief产出多方向创意与文案初稿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182112"/>
            <a:ext cx="548640" cy="548640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提案框架组装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7160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洞察-策略-创意-延展自动组装提案框架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37760" y="3182112"/>
            <a:ext cx="548640" cy="548640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62356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效果回流学习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62356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提案通过与投放数据回流优化生成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业务流程设计：五个环节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录入brief与品牌资料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975104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157984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57984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249424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生成多方向创意初稿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75888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58768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58768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950208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创意团队筛选精修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376672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559552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59552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650992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组装提案与内审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077456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260336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6D2E46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60336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351776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提案交付与效果回流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建议按“试点—评估—推广”节奏落地：先选单一部门试点建立基线，再逐步扩大应用范围。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关键指标：现状 vs 目标（示例数据）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097280"/>
          <a:ext cx="53949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6126480" y="114300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F5ECEF"/>
          </a:solidFill>
          <a:ln/>
        </p:spPr>
      </p:sp>
      <p:sp>
        <p:nvSpPr>
          <p:cNvPr id="7" name="Text 4"/>
          <p:cNvSpPr/>
          <p:nvPr/>
        </p:nvSpPr>
        <p:spPr>
          <a:xfrm>
            <a:off x="6263640" y="125272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 → 3 小时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63640" y="167335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初稿产出时长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26480" y="219456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F5ECEF"/>
          </a:solidFill>
          <a:ln/>
        </p:spPr>
      </p:sp>
      <p:sp>
        <p:nvSpPr>
          <p:cNvPr id="10" name="Text 7"/>
          <p:cNvSpPr/>
          <p:nvPr/>
        </p:nvSpPr>
        <p:spPr>
          <a:xfrm>
            <a:off x="6263640" y="230428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45 → 70 %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263640" y="272491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提案通过率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126480" y="324612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F5ECEF"/>
          </a:solidFill>
          <a:ln/>
        </p:spPr>
      </p:sp>
      <p:sp>
        <p:nvSpPr>
          <p:cNvPr id="13" name="Text 10"/>
          <p:cNvSpPr/>
          <p:nvPr/>
        </p:nvSpPr>
        <p:spPr>
          <a:xfrm>
            <a:off x="6263640" y="335584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→ 10 个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263640" y="377647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单项目创意方案数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注：图表为可编辑原生图表，数值为虚构示例，落地时以试点基线数据替换。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创意项目产出效率统计（示例数据）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80160"/>
                <a:gridCol w="1463040"/>
                <a:gridCol w="1554480"/>
                <a:gridCol w="15544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项目类型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客户行业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月项目数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人工初稿耗时(小时)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AI辅助初稿(小时)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品牌slogan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快消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3.9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产品卖点文案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科技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9.9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节日营销campaign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文旅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21.8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7.5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热点借势创意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快消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公众号推文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文旅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16.8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4.3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广告语提案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文旅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22.8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4.7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4206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注：仅展示前 6 行虚构示例数据，完整数据口径、测算公式与校验规则见配套方案文档《054-industry-媒体-营销-文案创意-主产物.docx》。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实施路线：四个阶段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93392" cy="109728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第1–2周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需求梳理与数据准备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明确场景边界与责任分工，梳理数据源与口径，制定示例数据规范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87752" y="1554480"/>
            <a:ext cx="1993392" cy="109728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10" name="Text 8"/>
          <p:cNvSpPr/>
          <p:nvPr/>
        </p:nvSpPr>
        <p:spPr>
          <a:xfrm>
            <a:off x="2587752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第3–6周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587752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能力配置与试点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87752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完成模型与流程配置，选取小范围试点，建立基线指标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18304" y="1554480"/>
            <a:ext cx="1993392" cy="109728"/>
          </a:xfrm>
          <a:prstGeom prst="rect">
            <a:avLst/>
          </a:prstGeom>
          <a:solidFill>
            <a:srgbClr val="A26769"/>
          </a:solidFill>
          <a:ln/>
        </p:spPr>
      </p:sp>
      <p:sp>
        <p:nvSpPr>
          <p:cNvPr id="14" name="Text 12"/>
          <p:cNvSpPr/>
          <p:nvPr/>
        </p:nvSpPr>
        <p:spPr>
          <a:xfrm>
            <a:off x="4718304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第7–10周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18304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试运行与效果评估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18304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对照基线评估效果，修正规则与阈值，沉淀操作手册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48856" y="1554480"/>
            <a:ext cx="1993392" cy="109728"/>
          </a:xfrm>
          <a:prstGeom prst="rect">
            <a:avLst/>
          </a:prstGeom>
          <a:solidFill>
            <a:srgbClr val="A26769"/>
          </a:solidFill>
          <a:ln/>
        </p:spPr>
      </p:sp>
      <p:sp>
        <p:nvSpPr>
          <p:cNvPr id="18" name="Text 16"/>
          <p:cNvSpPr/>
          <p:nvPr/>
        </p:nvSpPr>
        <p:spPr>
          <a:xfrm>
            <a:off x="6848856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第11周起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848856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全面推广与持续优化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848856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扩大应用范围，建立例行复盘、指标看板与迭代机制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里程碑验收建议：每阶段结束对照第 6 页指标基线复盘，未达标须先归因再进入下一阶段。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风险控制与合规保障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133856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数据质量不足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0" y="1133856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建立数据校验与清洗机制，设置必填项与格式检查，源头治理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764792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5ECE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84708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模型输出偏差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743200" y="1847088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保留人工复核与定期抽检，设定置信度阈值，低置信自动转人工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478024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5603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员工接受度不高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43200" y="256032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开展培训与试点示范，将新工具纳入考核激励，收集一线反馈快速迭代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191256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5ECE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273552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系统集成与切换风险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43200" y="3273552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分阶段接入、双轨并行验证，制定回滚预案与应急处置流程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977640"/>
            <a:ext cx="8229600" cy="685800"/>
          </a:xfrm>
          <a:prstGeom prst="roundRect">
            <a:avLst>
              <a:gd name="adj" fmla="val 6667"/>
            </a:avLst>
          </a:prstGeom>
          <a:solidFill>
            <a:srgbClr val="3A1626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041648"/>
            <a:ext cx="7863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行业合规要求：遵循《广告法》与平台内容安全规范，杜绝绝对化用语与虚假宣传，素材版权来源可追溯。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3A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A26769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总结与下一步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小时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初稿产出时长（目标·示例）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42900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70 %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42900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提案通过率（目标·示例）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12648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个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单项目创意方案数（目标·示例）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确认试点范围与责任分工，两周内完成「文案创意」基线数据盘点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33375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启动第一阶段：明确场景边界与责任分工，梳理数据源与口径，制定示例数据规范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38404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配套方案文档《054-industry-媒体-营销-文案创意-主产物.docx》已同步提供，可直接按模板推进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46634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 · 数据均为虚构示例数据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2026-08-31T14:59:48Z</dcterms:created>
  <dcterms:modified xsi:type="dcterms:W3CDTF">2026-08-31T14:59:48Z</dcterms:modified>
</cp:coreProperties>
</file>