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6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charts/_rels/chart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现状（示例）</c:v>
                </c:pt>
              </c:strCache>
            </c:strRef>
          </c:tx>
          <c:spPr>
            <a:solidFill>
              <a:srgbClr val="8E2A35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40404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一次答复解决率</c:v>
                  </c:pt>
                  <c:pt idx="1">
                    <c:v>热线接通率</c:v>
                  </c:pt>
                  <c:pt idx="2">
                    <c:v>平均等待时长</c:v>
                  </c:pt>
                  <c:pt idx="3">
                    <c:v>知识库覆盖事项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58</c:v>
                </c:pt>
                <c:pt idx="1">
                  <c:v>75</c:v>
                </c:pt>
                <c:pt idx="2">
                  <c:v>8</c:v>
                </c:pt>
                <c:pt idx="3">
                  <c:v>300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目标（示例）</c:v>
                </c:pt>
              </c:strCache>
            </c:strRef>
          </c:tx>
          <c:spPr>
            <a:solidFill>
              <a:srgbClr val="C8A24B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40404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一次答复解决率</c:v>
                  </c:pt>
                  <c:pt idx="1">
                    <c:v>热线接通率</c:v>
                  </c:pt>
                  <c:pt idx="2">
                    <c:v>平均等待时长</c:v>
                  </c:pt>
                  <c:pt idx="3">
                    <c:v>知识库覆盖事项</c:v>
                  </c:pt>
                </c:lvl>
              </c:multiLvlStrCache>
            </c:multiLvl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88</c:v>
                </c:pt>
                <c:pt idx="1">
                  <c:v>95</c:v>
                </c:pt>
                <c:pt idx="2">
                  <c:v>0.5</c:v>
                </c:pt>
                <c:pt idx="3">
                  <c:v>1200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40404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开场：用一句话点出政务 / 公共服务行业「政务问答」场景的核心矛盾——热线高峰接通率低，群众反复拨打。说明本次汇报共10页，约15分钟，数据均为示例，正式使用前需替换为真实数据。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快速过一遍议程即可，重点提示第4部分将展示量化指标与示例数据口径，第5部分给出可直接套用的实施节奏。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逐条展开三大挑战，结合听众所在单位的实际案例互动提问：这些痛点哪条最扎心？为下一页方案做铺垫。行业合规背景：遵循政务数据安全与保密管理规定，涉密内容不接入模型；系统建设满足信创与等保要求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按 01→04 顺序讲模块间的数据流转关系，强调人机协同边界：AI 生成内容须经业务科室审核，对外答复以正式文件与政策原文为准。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讲流程时对应回第4页的模块编号，说明每个环节人做什么、系统做什么；最后一格深色突出闭环改进环节。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逐个解释指标口径与目标设定依据；右侧三个数字卡片可作为记忆点。提醒听众：目标值为示例，正式立项时应以政务 / 公共服务本单位试点基线重新测算。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用两行数据现场演示解读方法：基准列减优化列即改善量，除以基准列即改善率；强调数据为虚构示例，重在口径示范。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强调时间窗为示例排期，可按资源压缩；关键是第二阶段试点范围要小、指标基线要先建立。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风险部分不必逐字读，点出与本单位最相关的一两条即可；合规底线务必强调：AI 生成内容须经业务科室审核，对外答复以正式文件与政策原文为准。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收尾：重复三个目标数字加深记忆，明确下一步动作与时间点，邀请决策人指定试点部门；答疑时可回翻第6、7页。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D12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C8A2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政务 / 公共服务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1371600"/>
            <a:ext cx="78638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「政务问答」AI 应用方案汇报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2651760"/>
            <a:ext cx="74980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8DEE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群众咨询高频事项重复量大，热线坐席与窗口压力集中，答复口径偶有不一。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39319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EB6C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 ·  2026年8月  ·  示例版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461772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3A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本演示为示例产物，全部数据均为虚构示例数据，不代表真实客户或真实调研。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4D12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汇报议程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1005840" y="1051560"/>
            <a:ext cx="475488" cy="475488"/>
          </a:xfrm>
          <a:prstGeom prst="ellipse">
            <a:avLst/>
          </a:prstGeom>
          <a:solidFill>
            <a:srgbClr val="8E2A35"/>
          </a:solidFill>
          <a:ln/>
        </p:spPr>
      </p:sp>
      <p:sp>
        <p:nvSpPr>
          <p:cNvPr id="6" name="Text 4"/>
          <p:cNvSpPr/>
          <p:nvPr/>
        </p:nvSpPr>
        <p:spPr>
          <a:xfrm>
            <a:off x="1005840" y="1051560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737360" y="1078992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4D12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场景背景与挑战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1005840" y="1801368"/>
            <a:ext cx="475488" cy="475488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1005840" y="1801368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37360" y="1828800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4D12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总体解决方案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1005840" y="2551176"/>
            <a:ext cx="475488" cy="475488"/>
          </a:xfrm>
          <a:prstGeom prst="ellipse">
            <a:avLst/>
          </a:prstGeom>
          <a:solidFill>
            <a:srgbClr val="8E2A35"/>
          </a:solidFill>
          <a:ln/>
        </p:spPr>
      </p:sp>
      <p:sp>
        <p:nvSpPr>
          <p:cNvPr id="12" name="Text 10"/>
          <p:cNvSpPr/>
          <p:nvPr/>
        </p:nvSpPr>
        <p:spPr>
          <a:xfrm>
            <a:off x="1005840" y="2551176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737360" y="2578608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4D12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业务流程设计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1005840" y="3300984"/>
            <a:ext cx="475488" cy="475488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15" name="Text 13"/>
          <p:cNvSpPr/>
          <p:nvPr/>
        </p:nvSpPr>
        <p:spPr>
          <a:xfrm>
            <a:off x="1005840" y="3300984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737360" y="3328416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4D12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关键指标与示例数据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1005840" y="4050792"/>
            <a:ext cx="475488" cy="475488"/>
          </a:xfrm>
          <a:prstGeom prst="ellipse">
            <a:avLst/>
          </a:prstGeom>
          <a:solidFill>
            <a:srgbClr val="8E2A35"/>
          </a:solidFill>
          <a:ln/>
        </p:spPr>
      </p:sp>
      <p:sp>
        <p:nvSpPr>
          <p:cNvPr id="18" name="Text 16"/>
          <p:cNvSpPr/>
          <p:nvPr/>
        </p:nvSpPr>
        <p:spPr>
          <a:xfrm>
            <a:off x="1005840" y="4050792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737360" y="4078224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4D12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实施路线与保障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4D12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场景背景与挑战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960120"/>
            <a:ext cx="82296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群众咨询高频事项重复量大，热线坐席与窗口压力集中，答复口径偶有不一。本方案基于政策文件构建政务问答助手，7×24 回答参保、公积金、证照办理等高频问题，答案附政策依据，复杂诉求转人工。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457200" y="2011680"/>
            <a:ext cx="2651760" cy="2286000"/>
          </a:xfrm>
          <a:prstGeom prst="roundRect">
            <a:avLst>
              <a:gd name="adj" fmla="val 3200"/>
            </a:avLst>
          </a:prstGeom>
          <a:solidFill>
            <a:srgbClr val="F7EEEF"/>
          </a:solidFill>
          <a:ln w="12700">
            <a:solidFill>
              <a:srgbClr val="8E2A3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527048" y="2240280"/>
            <a:ext cx="512064" cy="512064"/>
          </a:xfrm>
          <a:prstGeom prst="ellipse">
            <a:avLst/>
          </a:prstGeom>
          <a:solidFill>
            <a:srgbClr val="8E2A35"/>
          </a:solidFill>
          <a:ln/>
        </p:spPr>
      </p:sp>
      <p:sp>
        <p:nvSpPr>
          <p:cNvPr id="8" name="Text 6"/>
          <p:cNvSpPr/>
          <p:nvPr/>
        </p:nvSpPr>
        <p:spPr>
          <a:xfrm>
            <a:off x="1527048" y="2240280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!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40080" y="2852928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8E2A3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挑战 1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85800" y="3200400"/>
            <a:ext cx="219456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4D12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热线高峰接通率低，群众反复拨打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3291840" y="2011680"/>
            <a:ext cx="2651760" cy="2286000"/>
          </a:xfrm>
          <a:prstGeom prst="roundRect">
            <a:avLst>
              <a:gd name="adj" fmla="val 3200"/>
            </a:avLst>
          </a:prstGeom>
          <a:solidFill>
            <a:srgbClr val="F7EEEF"/>
          </a:solidFill>
          <a:ln w="12700">
            <a:solidFill>
              <a:srgbClr val="8E2A3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361688" y="2240280"/>
            <a:ext cx="512064" cy="512064"/>
          </a:xfrm>
          <a:prstGeom prst="ellipse">
            <a:avLst/>
          </a:prstGeom>
          <a:solidFill>
            <a:srgbClr val="8E2A35"/>
          </a:solidFill>
          <a:ln/>
        </p:spPr>
      </p:sp>
      <p:sp>
        <p:nvSpPr>
          <p:cNvPr id="13" name="Text 11"/>
          <p:cNvSpPr/>
          <p:nvPr/>
        </p:nvSpPr>
        <p:spPr>
          <a:xfrm>
            <a:off x="4361688" y="2240280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!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3474720" y="2852928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8E2A3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挑战 2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520440" y="3200400"/>
            <a:ext cx="219456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4D12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同一问题不同渠道答复口径不一致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6126480" y="2011680"/>
            <a:ext cx="2651760" cy="2286000"/>
          </a:xfrm>
          <a:prstGeom prst="roundRect">
            <a:avLst>
              <a:gd name="adj" fmla="val 3200"/>
            </a:avLst>
          </a:prstGeom>
          <a:solidFill>
            <a:srgbClr val="F7EEEF"/>
          </a:solidFill>
          <a:ln w="12700">
            <a:solidFill>
              <a:srgbClr val="8E2A3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196328" y="2240280"/>
            <a:ext cx="512064" cy="512064"/>
          </a:xfrm>
          <a:prstGeom prst="ellipse">
            <a:avLst/>
          </a:prstGeom>
          <a:solidFill>
            <a:srgbClr val="8E2A35"/>
          </a:solidFill>
          <a:ln/>
        </p:spPr>
      </p:sp>
      <p:sp>
        <p:nvSpPr>
          <p:cNvPr id="18" name="Text 16"/>
          <p:cNvSpPr/>
          <p:nvPr/>
        </p:nvSpPr>
        <p:spPr>
          <a:xfrm>
            <a:off x="7196328" y="2240280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!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6309360" y="2852928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8E2A3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挑战 3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200400"/>
            <a:ext cx="219456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4D12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政策更新后知识传导慢，窗口答复滞后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4D12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总体解决方案：四大功能模块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457200" y="1143000"/>
            <a:ext cx="4069080" cy="1600200"/>
          </a:xfrm>
          <a:prstGeom prst="roundRect">
            <a:avLst>
              <a:gd name="adj" fmla="val 4000"/>
            </a:avLst>
          </a:prstGeom>
          <a:solidFill>
            <a:srgbClr val="F7EEEF"/>
          </a:solidFill>
          <a:ln w="12700">
            <a:solidFill>
              <a:srgbClr val="8E2A3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85800" y="1399032"/>
            <a:ext cx="548640" cy="548640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7" name="Text 5"/>
          <p:cNvSpPr/>
          <p:nvPr/>
        </p:nvSpPr>
        <p:spPr>
          <a:xfrm>
            <a:off x="685800" y="139903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371600" y="1344168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4D12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政策知识库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371600" y="1801368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政策文件结构化入库，版本与时效管理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709160" y="1143000"/>
            <a:ext cx="4069080" cy="1600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8E2A3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937760" y="1399032"/>
            <a:ext cx="548640" cy="548640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12" name="Text 10"/>
          <p:cNvSpPr/>
          <p:nvPr/>
        </p:nvSpPr>
        <p:spPr>
          <a:xfrm>
            <a:off x="4937760" y="139903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5623560" y="1344168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4D12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智能问答引擎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623560" y="1801368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口语化提问理解，答案附政策原文依据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57200" y="2926080"/>
            <a:ext cx="4069080" cy="1600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8E2A3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85800" y="3182112"/>
            <a:ext cx="548640" cy="548640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17" name="Text 15"/>
          <p:cNvSpPr/>
          <p:nvPr/>
        </p:nvSpPr>
        <p:spPr>
          <a:xfrm>
            <a:off x="685800" y="318211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371600" y="3127248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4D12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多渠道接入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371600" y="3584448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政务APP、热线、大厅自助终端统一接入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709160" y="2926080"/>
            <a:ext cx="4069080" cy="1600200"/>
          </a:xfrm>
          <a:prstGeom prst="roundRect">
            <a:avLst>
              <a:gd name="adj" fmla="val 4000"/>
            </a:avLst>
          </a:prstGeom>
          <a:solidFill>
            <a:srgbClr val="F7EEEF"/>
          </a:solidFill>
          <a:ln w="12700">
            <a:solidFill>
              <a:srgbClr val="8E2A3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937760" y="3182112"/>
            <a:ext cx="548640" cy="548640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22" name="Text 20"/>
          <p:cNvSpPr/>
          <p:nvPr/>
        </p:nvSpPr>
        <p:spPr>
          <a:xfrm>
            <a:off x="4937760" y="318211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5623560" y="3127248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4D12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人工协同转接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5623560" y="3584448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复杂诉求带记录转人工，办理进度可查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4D12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业务流程设计：五个环节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457200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F7EEEF"/>
          </a:solidFill>
          <a:ln w="12700">
            <a:solidFill>
              <a:srgbClr val="8E2A3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C8A2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48640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4D12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归集政策文件建知识库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1975104" y="2606040"/>
            <a:ext cx="2560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C8A2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2157984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F7EEEF"/>
          </a:solidFill>
          <a:ln w="12700">
            <a:solidFill>
              <a:srgbClr val="8E2A3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157984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C8A2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2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2249424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4D12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配置答复口径与边界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3675888" y="2606040"/>
            <a:ext cx="2560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C8A2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3858768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F7EEEF"/>
          </a:solidFill>
          <a:ln w="12700">
            <a:solidFill>
              <a:srgbClr val="8E2A3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858768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C8A2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3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950208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4D12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多渠道上线智能问答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5376672" y="2606040"/>
            <a:ext cx="2560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C8A2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5559552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F7EEEF"/>
          </a:solidFill>
          <a:ln w="12700">
            <a:solidFill>
              <a:srgbClr val="8E2A3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559552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C8A2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4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650992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4D12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复杂诉求转人工办理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7077456" y="2606040"/>
            <a:ext cx="2560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C8A2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7260336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8E2A35"/>
          </a:solidFill>
          <a:ln w="12700">
            <a:solidFill>
              <a:srgbClr val="8E2A3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260336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5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351776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答复质量抽检与更新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57200" y="416052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建议按“试点—评估—推广”节奏落地：先选单一部门试点建立基线，再逐步扩大应用范围。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4D12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关键指标：现状 vs 目标（示例数据）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57200" y="1097280"/>
          <a:ext cx="5394960" cy="32918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Shape 3"/>
          <p:cNvSpPr/>
          <p:nvPr/>
        </p:nvSpPr>
        <p:spPr>
          <a:xfrm>
            <a:off x="6126480" y="1143000"/>
            <a:ext cx="2560320" cy="914400"/>
          </a:xfrm>
          <a:prstGeom prst="roundRect">
            <a:avLst>
              <a:gd name="adj" fmla="val 6000"/>
            </a:avLst>
          </a:prstGeom>
          <a:solidFill>
            <a:srgbClr val="F7EEEF"/>
          </a:solidFill>
          <a:ln/>
        </p:spPr>
      </p:sp>
      <p:sp>
        <p:nvSpPr>
          <p:cNvPr id="7" name="Text 4"/>
          <p:cNvSpPr/>
          <p:nvPr/>
        </p:nvSpPr>
        <p:spPr>
          <a:xfrm>
            <a:off x="6263640" y="1252728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8E2A3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58 → 88 %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6263640" y="1673352"/>
            <a:ext cx="2331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一次答复解决率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6126480" y="2194560"/>
            <a:ext cx="2560320" cy="914400"/>
          </a:xfrm>
          <a:prstGeom prst="roundRect">
            <a:avLst>
              <a:gd name="adj" fmla="val 6000"/>
            </a:avLst>
          </a:prstGeom>
          <a:solidFill>
            <a:srgbClr val="F7EEEF"/>
          </a:solidFill>
          <a:ln/>
        </p:spPr>
      </p:sp>
      <p:sp>
        <p:nvSpPr>
          <p:cNvPr id="10" name="Text 7"/>
          <p:cNvSpPr/>
          <p:nvPr/>
        </p:nvSpPr>
        <p:spPr>
          <a:xfrm>
            <a:off x="6263640" y="2304288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8E2A3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75 → 95 %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6263640" y="2724912"/>
            <a:ext cx="2331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热线接通率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6126480" y="3246120"/>
            <a:ext cx="2560320" cy="914400"/>
          </a:xfrm>
          <a:prstGeom prst="roundRect">
            <a:avLst>
              <a:gd name="adj" fmla="val 6000"/>
            </a:avLst>
          </a:prstGeom>
          <a:solidFill>
            <a:srgbClr val="F7EEEF"/>
          </a:solidFill>
          <a:ln/>
        </p:spPr>
      </p:sp>
      <p:sp>
        <p:nvSpPr>
          <p:cNvPr id="13" name="Text 10"/>
          <p:cNvSpPr/>
          <p:nvPr/>
        </p:nvSpPr>
        <p:spPr>
          <a:xfrm>
            <a:off x="6263640" y="3355848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8E2A3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 → 0.5 分钟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6263640" y="3776472"/>
            <a:ext cx="2331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平均等待时长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457200" y="45262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注：图表为可编辑原生图表，数值为虚构示例，落地时以试点基线数据替换。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4D12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高频事项咨询答复效率统计（示例数据）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280160"/>
                <a:gridCol w="1463040"/>
                <a:gridCol w="1554480"/>
                <a:gridCol w="1554480"/>
              </a:tblGrid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高频事项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2A3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咨询渠道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2A3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月咨询量(千次)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2A3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人工答复时长(分钟)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2A3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AI答复时长(分钟)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2A35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社保参保缴费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12345热线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35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10.9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公积金提取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EE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政务APP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EE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26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EE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8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EE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0.8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EE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营业执照办理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政务APP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38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6.1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0.8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户籍迁移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EE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服务大厅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EE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21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EE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12.2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EE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2.1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EE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不动产登记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12345热线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22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9.2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1.5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医保报销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EE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12345热线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EE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12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EE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7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EE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0.8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EE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457200" y="420624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注：仅展示前 6 行虚构示例数据，完整数据口径、测算公式与校验规则见配套方案文档《044-industry-政务-公共服务-政务问答-主产物.docx》。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4D12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实施路线：四个阶段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457200" y="1554480"/>
            <a:ext cx="1993392" cy="109728"/>
          </a:xfrm>
          <a:prstGeom prst="rect">
            <a:avLst/>
          </a:prstGeom>
          <a:solidFill>
            <a:srgbClr val="8E2A35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783080"/>
            <a:ext cx="1993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C8A2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第1–2周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2121408"/>
            <a:ext cx="199339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4D12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需求梳理与数据准备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788920"/>
            <a:ext cx="1993392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明确场景边界与责任分工，梳理数据源与口径，制定示例数据规范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2587752" y="1554480"/>
            <a:ext cx="1993392" cy="109728"/>
          </a:xfrm>
          <a:prstGeom prst="rect">
            <a:avLst/>
          </a:prstGeom>
          <a:solidFill>
            <a:srgbClr val="8E2A35"/>
          </a:solidFill>
          <a:ln/>
        </p:spPr>
      </p:sp>
      <p:sp>
        <p:nvSpPr>
          <p:cNvPr id="10" name="Text 8"/>
          <p:cNvSpPr/>
          <p:nvPr/>
        </p:nvSpPr>
        <p:spPr>
          <a:xfrm>
            <a:off x="2587752" y="1783080"/>
            <a:ext cx="1993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C8A2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第3–6周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2587752" y="2121408"/>
            <a:ext cx="199339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4D12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能力配置与试点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2587752" y="2788920"/>
            <a:ext cx="1993392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完成模型与流程配置，选取小范围试点，建立基线指标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718304" y="1554480"/>
            <a:ext cx="1993392" cy="109728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14" name="Text 12"/>
          <p:cNvSpPr/>
          <p:nvPr/>
        </p:nvSpPr>
        <p:spPr>
          <a:xfrm>
            <a:off x="4718304" y="1783080"/>
            <a:ext cx="1993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C8A2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第7–10周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718304" y="2121408"/>
            <a:ext cx="199339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4D12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试运行与效果评估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718304" y="2788920"/>
            <a:ext cx="1993392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对照基线评估效果，修正规则与阈值，沉淀操作手册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6848856" y="1554480"/>
            <a:ext cx="1993392" cy="109728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18" name="Text 16"/>
          <p:cNvSpPr/>
          <p:nvPr/>
        </p:nvSpPr>
        <p:spPr>
          <a:xfrm>
            <a:off x="6848856" y="1783080"/>
            <a:ext cx="1993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C8A2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第11周起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848856" y="2121408"/>
            <a:ext cx="199339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4D12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全面推广与持续优化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848856" y="2788920"/>
            <a:ext cx="1993392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扩大应用范围，建立例行复盘、指标看板与迭代机制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457200" y="429768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里程碑验收建议：每阶段结束对照第 6 页指标基线复盘，未达标须先归因再进入下一阶段。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4D12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风险控制与合规保障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457200" y="1051560"/>
            <a:ext cx="8229600" cy="621792"/>
          </a:xfrm>
          <a:prstGeom prst="roundRect">
            <a:avLst>
              <a:gd name="adj" fmla="val 7353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1133856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E2A3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数据质量不足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2743200" y="1133856"/>
            <a:ext cx="5760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建立数据校验与清洗机制，设置必填项与格式检查，源头治理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57200" y="1764792"/>
            <a:ext cx="8229600" cy="621792"/>
          </a:xfrm>
          <a:prstGeom prst="roundRect">
            <a:avLst>
              <a:gd name="adj" fmla="val 7353"/>
            </a:avLst>
          </a:prstGeom>
          <a:solidFill>
            <a:srgbClr val="F7EEE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1847088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E2A3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模型输出偏差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2743200" y="1847088"/>
            <a:ext cx="5760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保留人工复核与定期抽检，设定置信度阈值，低置信自动转人工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57200" y="2478024"/>
            <a:ext cx="8229600" cy="621792"/>
          </a:xfrm>
          <a:prstGeom prst="roundRect">
            <a:avLst>
              <a:gd name="adj" fmla="val 7353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0080" y="256032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E2A3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员工接受度不高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2743200" y="2560320"/>
            <a:ext cx="5760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开展培训与试点示范，将新工具纳入考核激励，收集一线反馈快速迭代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457200" y="3191256"/>
            <a:ext cx="8229600" cy="621792"/>
          </a:xfrm>
          <a:prstGeom prst="roundRect">
            <a:avLst>
              <a:gd name="adj" fmla="val 7353"/>
            </a:avLst>
          </a:prstGeom>
          <a:solidFill>
            <a:srgbClr val="F7EEE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0080" y="3273552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E2A3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系统集成与切换风险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2743200" y="3273552"/>
            <a:ext cx="5760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分阶段接入、双轨并行验证，制定回滚预案与应急处置流程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457200" y="3977640"/>
            <a:ext cx="8229600" cy="685800"/>
          </a:xfrm>
          <a:prstGeom prst="roundRect">
            <a:avLst>
              <a:gd name="adj" fmla="val 6667"/>
            </a:avLst>
          </a:prstGeom>
          <a:solidFill>
            <a:srgbClr val="4D1219"/>
          </a:solidFill>
          <a:ln/>
        </p:spPr>
      </p:sp>
      <p:sp>
        <p:nvSpPr>
          <p:cNvPr id="18" name="Text 16"/>
          <p:cNvSpPr/>
          <p:nvPr/>
        </p:nvSpPr>
        <p:spPr>
          <a:xfrm>
            <a:off x="640080" y="4041648"/>
            <a:ext cx="78638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行业合规要求：遵循政务数据安全与保密管理规定，涉密内容不接入模型；系统建设满足信创与等保要求。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D12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457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总结与下一步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1325880"/>
            <a:ext cx="2468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C8A2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88 %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205740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D0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一次答复解决率（目标·示例）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3429000" y="1325880"/>
            <a:ext cx="2468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C8A2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95 %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3429000" y="205740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D0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热线接通率（目标·示例）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6126480" y="1325880"/>
            <a:ext cx="2468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C8A2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0.5 分钟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6126480" y="205740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D0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平均等待时长（目标·示例）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31520" y="283464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8ECF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▸  确认试点范围与责任分工，两周内完成「政务问答」基线数据盘点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31520" y="333756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8ECF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▸  启动第一阶段：明确场景边界与责任分工，梳理数据源与口径，制定示例数据规范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31520" y="384048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8ECF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▸  配套方案文档《044-industry-政务-公共服务-政务问答-主产物.docx》已同步提供，可直接按模板推进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31520" y="466344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3A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 · 数据均为虚构示例数据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2026-08-31T14:59:48Z</dcterms:created>
  <dcterms:modified xsi:type="dcterms:W3CDTF">2026-08-31T14:59:48Z</dcterms:modified>
</cp:coreProperties>
</file>