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charts/chart2.xml" ContentType="application/vnd.openxmlformats-officedocument.drawingml.chart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现状（示例）</c:v>
                </c:pt>
              </c:strCache>
            </c:strRef>
          </c:tx>
          <c:spPr>
            <a:solidFill>
              <a:srgbClr val="028090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40404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课件制作周期</c:v>
                  </c:pt>
                  <c:pt idx="1">
                    <c:v>内容更新频率</c:v>
                  </c:pt>
                  <c:pt idx="2">
                    <c:v>课程产出量</c:v>
                  </c:pt>
                  <c:pt idx="3">
                    <c:v>单门制作成本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15</c:v>
                </c:pt>
                <c:pt idx="1">
                  <c:v>1</c:v>
                </c:pt>
                <c:pt idx="2">
                  <c:v>5</c:v>
                </c:pt>
                <c:pt idx="3">
                  <c:v>20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目标（示例）</c:v>
                </c:pt>
              </c:strCache>
            </c:strRef>
          </c:tx>
          <c:spPr>
            <a:solidFill>
              <a:srgbClr val="02C39A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40404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课件制作周期</c:v>
                  </c:pt>
                  <c:pt idx="1">
                    <c:v>内容更新频率</c:v>
                  </c:pt>
                  <c:pt idx="2">
                    <c:v>课程产出量</c:v>
                  </c:pt>
                  <c:pt idx="3">
                    <c:v>单门制作成本</c:v>
                  </c:pt>
                </c:lvl>
              </c:multiLvlStrCache>
            </c:multiLvl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</c:v>
                </c:pt>
                <c:pt idx="1">
                  <c:v>6</c:v>
                </c:pt>
                <c:pt idx="2">
                  <c:v>18</c:v>
                </c:pt>
                <c:pt idx="3">
                  <c:v>6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40404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00">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开场：用一句话点出教育 / 培训行业「课程内容生成」场景的核心矛盾——单门课件制作动辄数周，赶不上业务更新。说明本次汇报共10页，约15分钟，数据均为示例，正式使用前需替换为真实数据。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快速过一遍议程即可，重点提示第4部分将展示量化指标与示例数据口径，第5部分给出可直接套用的实施节奏。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逐条展开三大挑战，结合听众所在单位的实际案例互动提问：这些痛点哪条最扎心？为下一页方案做铺垫。行业合规背景：遵循教育主管部门相关规范与未成年人个人信息保护要求，学员数据最小化采集、分级授权访问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按 01→04 顺序讲模块间的数据流转关系，强调人机协同边界：AI 结果仅作为教学辅助参考，涉及成绩评定与升学建议须由教师最终确认。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讲流程时对应回第4页的模块编号，说明每个环节人做什么、系统做什么；最后一格深色突出闭环改进环节。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逐个解释指标口径与目标设定依据；右侧三个数字卡片可作为记忆点。提醒听众：目标值为示例，正式立项时应以教育 / 培训本单位试点基线重新测算。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用两行数据现场演示解读方法：基准列减优化列即改善量，除以基准列即改善率；强调数据为虚构示例，重在口径示范。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强调时间窗为示例排期，可按资源压缩；关键是第二阶段试点范围要小、指标基线要先建立。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风险部分不必逐字读，点出与本单位最相关的一两条即可；合规底线务必强调：AI 结果仅作为教学辅助参考，涉及成绩评定与升学建议须由教师最终确认。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收尾：重复三个目标数字加深记忆，明确下一步动作与时间点，邀请决策人指定试点部门；答疑时可回翻第6、7页。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236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2C39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教育 / 培训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1520" y="1371600"/>
            <a:ext cx="786384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「课程内容生成」AI 应用方案汇报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31520" y="2651760"/>
            <a:ext cx="74980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8DEE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培训机构与企业大学课程更新压力大，课件、题库、讲稿制作周期长、成本高。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31520" y="393192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EB6C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 ·  2026年8月  ·  示例版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31520" y="4617720"/>
            <a:ext cx="7863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93A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本演示为示例产物，全部数据均为虚构示例数据，不代表真实客户或真实调研。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0236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汇报议程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503920" y="4773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31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1005840" y="1051560"/>
            <a:ext cx="475488" cy="475488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6" name="Text 4"/>
          <p:cNvSpPr/>
          <p:nvPr/>
        </p:nvSpPr>
        <p:spPr>
          <a:xfrm>
            <a:off x="1005840" y="1051560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737360" y="1078992"/>
            <a:ext cx="5943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236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场景背景与挑战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1005840" y="1801368"/>
            <a:ext cx="475488" cy="475488"/>
          </a:xfrm>
          <a:prstGeom prst="ellipse">
            <a:avLst/>
          </a:prstGeom>
          <a:solidFill>
            <a:srgbClr val="02C39A"/>
          </a:solidFill>
          <a:ln/>
        </p:spPr>
      </p:sp>
      <p:sp>
        <p:nvSpPr>
          <p:cNvPr id="9" name="Text 7"/>
          <p:cNvSpPr/>
          <p:nvPr/>
        </p:nvSpPr>
        <p:spPr>
          <a:xfrm>
            <a:off x="1005840" y="1801368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737360" y="1828800"/>
            <a:ext cx="5943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236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总体解决方案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1005840" y="2551176"/>
            <a:ext cx="475488" cy="475488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12" name="Text 10"/>
          <p:cNvSpPr/>
          <p:nvPr/>
        </p:nvSpPr>
        <p:spPr>
          <a:xfrm>
            <a:off x="1005840" y="2551176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1737360" y="2578608"/>
            <a:ext cx="5943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236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业务流程设计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1005840" y="3300984"/>
            <a:ext cx="475488" cy="475488"/>
          </a:xfrm>
          <a:prstGeom prst="ellipse">
            <a:avLst/>
          </a:prstGeom>
          <a:solidFill>
            <a:srgbClr val="02C39A"/>
          </a:solidFill>
          <a:ln/>
        </p:spPr>
      </p:sp>
      <p:sp>
        <p:nvSpPr>
          <p:cNvPr id="15" name="Text 13"/>
          <p:cNvSpPr/>
          <p:nvPr/>
        </p:nvSpPr>
        <p:spPr>
          <a:xfrm>
            <a:off x="1005840" y="3300984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1737360" y="3328416"/>
            <a:ext cx="5943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236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关键指标与示例数据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1005840" y="4050792"/>
            <a:ext cx="475488" cy="475488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18" name="Text 16"/>
          <p:cNvSpPr/>
          <p:nvPr/>
        </p:nvSpPr>
        <p:spPr>
          <a:xfrm>
            <a:off x="1005840" y="4050792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1737360" y="4078224"/>
            <a:ext cx="5943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236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实施路线与保障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0236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场景背景与挑战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503920" y="4773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31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57200" y="960120"/>
            <a:ext cx="82296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培训机构与企业大学课程更新压力大，课件、题库、讲稿制作周期长、成本高。本方案以 AI 辅助课程设计与内容生成，从大纲到课件、题库、逐字稿一站式产出，教研人员聚焦审核与打磨。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457200" y="2011680"/>
            <a:ext cx="2651760" cy="2286000"/>
          </a:xfrm>
          <a:prstGeom prst="roundRect">
            <a:avLst>
              <a:gd name="adj" fmla="val 3200"/>
            </a:avLst>
          </a:prstGeom>
          <a:solidFill>
            <a:srgbClr val="E6F4F4"/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527048" y="2240280"/>
            <a:ext cx="512064" cy="512064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8" name="Text 6"/>
          <p:cNvSpPr/>
          <p:nvPr/>
        </p:nvSpPr>
        <p:spPr>
          <a:xfrm>
            <a:off x="1527048" y="2240280"/>
            <a:ext cx="512064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!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640080" y="2852928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2809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挑战 1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85800" y="3200400"/>
            <a:ext cx="219456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0236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单门课件制作动辄数周，赶不上业务更新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3291840" y="2011680"/>
            <a:ext cx="2651760" cy="2286000"/>
          </a:xfrm>
          <a:prstGeom prst="roundRect">
            <a:avLst>
              <a:gd name="adj" fmla="val 3200"/>
            </a:avLst>
          </a:prstGeom>
          <a:solidFill>
            <a:srgbClr val="E6F4F4"/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361688" y="2240280"/>
            <a:ext cx="512064" cy="512064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13" name="Text 11"/>
          <p:cNvSpPr/>
          <p:nvPr/>
        </p:nvSpPr>
        <p:spPr>
          <a:xfrm>
            <a:off x="4361688" y="2240280"/>
            <a:ext cx="512064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!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3474720" y="2852928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2809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挑战 2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520440" y="3200400"/>
            <a:ext cx="219456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0236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题库数量不足且质量参差，重复率高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6126480" y="2011680"/>
            <a:ext cx="2651760" cy="2286000"/>
          </a:xfrm>
          <a:prstGeom prst="roundRect">
            <a:avLst>
              <a:gd name="adj" fmla="val 3200"/>
            </a:avLst>
          </a:prstGeom>
          <a:solidFill>
            <a:srgbClr val="E6F4F4"/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196328" y="2240280"/>
            <a:ext cx="512064" cy="512064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18" name="Text 16"/>
          <p:cNvSpPr/>
          <p:nvPr/>
        </p:nvSpPr>
        <p:spPr>
          <a:xfrm>
            <a:off x="7196328" y="2240280"/>
            <a:ext cx="512064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!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6309360" y="2852928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2809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挑战 3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200400"/>
            <a:ext cx="219456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0236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教研人力有限，新课开发排期长期积压</a:t>
            </a:r>
            <a:endParaRPr lang="en-US" sz="11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0236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总体解决方案：四大功能模块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503920" y="4773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31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457200" y="1143000"/>
            <a:ext cx="4069080" cy="1600200"/>
          </a:xfrm>
          <a:prstGeom prst="roundRect">
            <a:avLst>
              <a:gd name="adj" fmla="val 4000"/>
            </a:avLst>
          </a:prstGeom>
          <a:solidFill>
            <a:srgbClr val="E6F4F4"/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85800" y="1399032"/>
            <a:ext cx="548640" cy="548640"/>
          </a:xfrm>
          <a:prstGeom prst="ellipse">
            <a:avLst/>
          </a:prstGeom>
          <a:solidFill>
            <a:srgbClr val="02C39A"/>
          </a:solidFill>
          <a:ln/>
        </p:spPr>
      </p:sp>
      <p:sp>
        <p:nvSpPr>
          <p:cNvPr id="7" name="Text 5"/>
          <p:cNvSpPr/>
          <p:nvPr/>
        </p:nvSpPr>
        <p:spPr>
          <a:xfrm>
            <a:off x="685800" y="1399032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371600" y="1344168"/>
            <a:ext cx="30175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236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课程大纲设计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1371600" y="1801368"/>
            <a:ext cx="30175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按培训目标自动生成分层大纲与课时规划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709160" y="1143000"/>
            <a:ext cx="4069080" cy="16002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937760" y="1399032"/>
            <a:ext cx="548640" cy="548640"/>
          </a:xfrm>
          <a:prstGeom prst="ellipse">
            <a:avLst/>
          </a:prstGeom>
          <a:solidFill>
            <a:srgbClr val="02C39A"/>
          </a:solidFill>
          <a:ln/>
        </p:spPr>
      </p:sp>
      <p:sp>
        <p:nvSpPr>
          <p:cNvPr id="12" name="Text 10"/>
          <p:cNvSpPr/>
          <p:nvPr/>
        </p:nvSpPr>
        <p:spPr>
          <a:xfrm>
            <a:off x="4937760" y="1399032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5623560" y="1344168"/>
            <a:ext cx="30175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236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课件与讲稿生成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5623560" y="1801368"/>
            <a:ext cx="30175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生成图文课件初稿与授课逐字稿，风格统一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457200" y="2926080"/>
            <a:ext cx="4069080" cy="16002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85800" y="3182112"/>
            <a:ext cx="548640" cy="548640"/>
          </a:xfrm>
          <a:prstGeom prst="ellipse">
            <a:avLst/>
          </a:prstGeom>
          <a:solidFill>
            <a:srgbClr val="02C39A"/>
          </a:solidFill>
          <a:ln/>
        </p:spPr>
      </p:sp>
      <p:sp>
        <p:nvSpPr>
          <p:cNvPr id="17" name="Text 15"/>
          <p:cNvSpPr/>
          <p:nvPr/>
        </p:nvSpPr>
        <p:spPr>
          <a:xfrm>
            <a:off x="685800" y="3182112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1371600" y="3127248"/>
            <a:ext cx="30175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236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题库智能出题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1371600" y="3584448"/>
            <a:ext cx="30175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按知识点与难度批量出题，附解析与变式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709160" y="2926080"/>
            <a:ext cx="4069080" cy="1600200"/>
          </a:xfrm>
          <a:prstGeom prst="roundRect">
            <a:avLst>
              <a:gd name="adj" fmla="val 4000"/>
            </a:avLst>
          </a:prstGeom>
          <a:solidFill>
            <a:srgbClr val="E6F4F4"/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937760" y="3182112"/>
            <a:ext cx="548640" cy="548640"/>
          </a:xfrm>
          <a:prstGeom prst="ellipse">
            <a:avLst/>
          </a:prstGeom>
          <a:solidFill>
            <a:srgbClr val="02C39A"/>
          </a:solidFill>
          <a:ln/>
        </p:spPr>
      </p:sp>
      <p:sp>
        <p:nvSpPr>
          <p:cNvPr id="22" name="Text 20"/>
          <p:cNvSpPr/>
          <p:nvPr/>
        </p:nvSpPr>
        <p:spPr>
          <a:xfrm>
            <a:off x="4937760" y="3182112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04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5623560" y="3127248"/>
            <a:ext cx="30175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236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教研审核工作流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5623560" y="3584448"/>
            <a:ext cx="30175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初稿-审核-定稿三级流转，版本留痕可回溯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0236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业务流程设计：五个环节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503920" y="4773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31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457200" y="1828800"/>
            <a:ext cx="1554480" cy="2011680"/>
          </a:xfrm>
          <a:prstGeom prst="roundRect">
            <a:avLst>
              <a:gd name="adj" fmla="val 3529"/>
            </a:avLst>
          </a:prstGeom>
          <a:solidFill>
            <a:srgbClr val="E6F4F4"/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1993392"/>
            <a:ext cx="1554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2C39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STEP 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48640" y="2377440"/>
            <a:ext cx="137160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0236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输入培训目标与受众画像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1975104" y="2606040"/>
            <a:ext cx="25603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2C39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→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2157984" y="1828800"/>
            <a:ext cx="1554480" cy="2011680"/>
          </a:xfrm>
          <a:prstGeom prst="roundRect">
            <a:avLst>
              <a:gd name="adj" fmla="val 3529"/>
            </a:avLst>
          </a:prstGeom>
          <a:solidFill>
            <a:srgbClr val="E6F4F4"/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157984" y="1993392"/>
            <a:ext cx="1554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2C39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STEP 2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2249424" y="2377440"/>
            <a:ext cx="137160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0236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 生成课程大纲与课时规划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3675888" y="2606040"/>
            <a:ext cx="25603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2C39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→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3858768" y="1828800"/>
            <a:ext cx="1554480" cy="2011680"/>
          </a:xfrm>
          <a:prstGeom prst="roundRect">
            <a:avLst>
              <a:gd name="adj" fmla="val 3529"/>
            </a:avLst>
          </a:prstGeom>
          <a:solidFill>
            <a:srgbClr val="E6F4F4"/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858768" y="1993392"/>
            <a:ext cx="1554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2C39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STEP 3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950208" y="2377440"/>
            <a:ext cx="137160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0236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批量生成课件、讲稿与题库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5376672" y="2606040"/>
            <a:ext cx="25603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2C39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→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5559552" y="1828800"/>
            <a:ext cx="1554480" cy="2011680"/>
          </a:xfrm>
          <a:prstGeom prst="roundRect">
            <a:avLst>
              <a:gd name="adj" fmla="val 3529"/>
            </a:avLst>
          </a:prstGeom>
          <a:solidFill>
            <a:srgbClr val="E6F4F4"/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559552" y="1993392"/>
            <a:ext cx="1554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2C39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STEP 4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5650992" y="2377440"/>
            <a:ext cx="137160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0236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教研审核修订并定稿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7077456" y="2606040"/>
            <a:ext cx="25603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2C39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→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7260336" y="1828800"/>
            <a:ext cx="1554480" cy="2011680"/>
          </a:xfrm>
          <a:prstGeom prst="roundRect">
            <a:avLst>
              <a:gd name="adj" fmla="val 3529"/>
            </a:avLst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260336" y="1993392"/>
            <a:ext cx="1554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STEP 5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7351776" y="2377440"/>
            <a:ext cx="137160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发布上线并收集反馈迭代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57200" y="416052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建议按“试点—评估—推广”节奏落地：先选单一部门试点建立基线，再逐步扩大应用范围。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0236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关键指标：现状 vs 目标（示例数据）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503920" y="4773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31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</a:t>
            </a:r>
            <a:endParaRPr lang="en-US" sz="9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457200" y="1097280"/>
          <a:ext cx="5394960" cy="32918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Shape 3"/>
          <p:cNvSpPr/>
          <p:nvPr/>
        </p:nvSpPr>
        <p:spPr>
          <a:xfrm>
            <a:off x="6126480" y="1143000"/>
            <a:ext cx="2560320" cy="914400"/>
          </a:xfrm>
          <a:prstGeom prst="roundRect">
            <a:avLst>
              <a:gd name="adj" fmla="val 6000"/>
            </a:avLst>
          </a:prstGeom>
          <a:solidFill>
            <a:srgbClr val="E6F4F4"/>
          </a:solidFill>
          <a:ln/>
        </p:spPr>
      </p:sp>
      <p:sp>
        <p:nvSpPr>
          <p:cNvPr id="7" name="Text 4"/>
          <p:cNvSpPr/>
          <p:nvPr/>
        </p:nvSpPr>
        <p:spPr>
          <a:xfrm>
            <a:off x="6263640" y="1252728"/>
            <a:ext cx="23317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2809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15 → 3 天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6263640" y="1673352"/>
            <a:ext cx="2331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课件制作周期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6126480" y="2194560"/>
            <a:ext cx="2560320" cy="914400"/>
          </a:xfrm>
          <a:prstGeom prst="roundRect">
            <a:avLst>
              <a:gd name="adj" fmla="val 6000"/>
            </a:avLst>
          </a:prstGeom>
          <a:solidFill>
            <a:srgbClr val="E6F4F4"/>
          </a:solidFill>
          <a:ln/>
        </p:spPr>
      </p:sp>
      <p:sp>
        <p:nvSpPr>
          <p:cNvPr id="10" name="Text 7"/>
          <p:cNvSpPr/>
          <p:nvPr/>
        </p:nvSpPr>
        <p:spPr>
          <a:xfrm>
            <a:off x="6263640" y="2304288"/>
            <a:ext cx="23317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2809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 → 6 次/季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6263640" y="2724912"/>
            <a:ext cx="2331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内容更新频率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6126480" y="3246120"/>
            <a:ext cx="2560320" cy="914400"/>
          </a:xfrm>
          <a:prstGeom prst="roundRect">
            <a:avLst>
              <a:gd name="adj" fmla="val 6000"/>
            </a:avLst>
          </a:prstGeom>
          <a:solidFill>
            <a:srgbClr val="E6F4F4"/>
          </a:solidFill>
          <a:ln/>
        </p:spPr>
      </p:sp>
      <p:sp>
        <p:nvSpPr>
          <p:cNvPr id="13" name="Text 10"/>
          <p:cNvSpPr/>
          <p:nvPr/>
        </p:nvSpPr>
        <p:spPr>
          <a:xfrm>
            <a:off x="6263640" y="3355848"/>
            <a:ext cx="23317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2809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 → 18 门/季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6263640" y="3776472"/>
            <a:ext cx="2331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课程产出量</a:t>
            </a:r>
            <a:endParaRPr lang="en-US" sz="1050" dirty="0"/>
          </a:p>
        </p:txBody>
      </p:sp>
      <p:sp>
        <p:nvSpPr>
          <p:cNvPr id="15" name="Text 12"/>
          <p:cNvSpPr/>
          <p:nvPr/>
        </p:nvSpPr>
        <p:spPr>
          <a:xfrm>
            <a:off x="457200" y="45262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注：图表为可编辑原生图表，数值为虚构示例，落地时以试点基线数据替换。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0236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课程开发工作量统计（示例数据）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503920" y="4773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31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</a:t>
            </a:r>
            <a:endParaRPr lang="en-US" sz="9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97280"/>
          <a:ext cx="822960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1280160"/>
                <a:gridCol w="1463040"/>
                <a:gridCol w="1554480"/>
                <a:gridCol w="1554480"/>
              </a:tblGrid>
              <a:tr h="38404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课程类型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内容形式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课时数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单课时人工制作(小时)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AI辅助制作(小时)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新员工入职培训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讲稿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17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17.3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6.8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销售技巧实战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F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题库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F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9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F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16.7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F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5.7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F4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办公软件进阶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讲稿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12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7.5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1.5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数据分析入门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F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题库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F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17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F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9.5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F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2.9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F4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职业素养通识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题库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24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17.8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6.9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产品知识认证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F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题库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F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8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F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20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F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4.2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F4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457200" y="4206240"/>
            <a:ext cx="8229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注：仅展示前 6 行虚构示例数据，完整数据口径、测算公式与校验规则见配套方案文档《017-industry-教育-培训-课程内容生成-主产物.docx》。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0236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实施路线：四个阶段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503920" y="4773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31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457200" y="1554480"/>
            <a:ext cx="1993392" cy="109728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783080"/>
            <a:ext cx="199339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2C39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第1–2周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2121408"/>
            <a:ext cx="1993392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236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需求梳理与数据准备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788920"/>
            <a:ext cx="1993392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明确场景边界与责任分工，梳理数据源与口径，制定示例数据规范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2587752" y="1554480"/>
            <a:ext cx="1993392" cy="109728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10" name="Text 8"/>
          <p:cNvSpPr/>
          <p:nvPr/>
        </p:nvSpPr>
        <p:spPr>
          <a:xfrm>
            <a:off x="2587752" y="1783080"/>
            <a:ext cx="199339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2C39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第3–6周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2587752" y="2121408"/>
            <a:ext cx="1993392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236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能力配置与试点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2587752" y="2788920"/>
            <a:ext cx="1993392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完成模型与流程配置，选取小范围试点，建立基线指标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4718304" y="1554480"/>
            <a:ext cx="1993392" cy="109728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14" name="Text 12"/>
          <p:cNvSpPr/>
          <p:nvPr/>
        </p:nvSpPr>
        <p:spPr>
          <a:xfrm>
            <a:off x="4718304" y="1783080"/>
            <a:ext cx="199339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2C39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第7–10周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718304" y="2121408"/>
            <a:ext cx="1993392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236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试运行与效果评估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4718304" y="2788920"/>
            <a:ext cx="1993392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对照基线评估效果，修正规则与阈值，沉淀操作手册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6848856" y="1554480"/>
            <a:ext cx="1993392" cy="109728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18" name="Text 16"/>
          <p:cNvSpPr/>
          <p:nvPr/>
        </p:nvSpPr>
        <p:spPr>
          <a:xfrm>
            <a:off x="6848856" y="1783080"/>
            <a:ext cx="199339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2C39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第11周起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6848856" y="2121408"/>
            <a:ext cx="1993392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236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全面推广与持续优化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848856" y="2788920"/>
            <a:ext cx="1993392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扩大应用范围，建立例行复盘、指标看板与迭代机制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457200" y="429768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里程碑验收建议：每阶段结束对照第 6 页指标基线复盘，未达标须先归因再进入下一阶段。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0236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风险控制与合规保障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503920" y="4773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31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457200" y="1051560"/>
            <a:ext cx="8229600" cy="621792"/>
          </a:xfrm>
          <a:prstGeom prst="roundRect">
            <a:avLst>
              <a:gd name="adj" fmla="val 7353"/>
            </a:avLst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1133856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2809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数据质量不足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2743200" y="1133856"/>
            <a:ext cx="5760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建立数据校验与清洗机制，设置必填项与格式检查，源头治理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457200" y="1764792"/>
            <a:ext cx="8229600" cy="621792"/>
          </a:xfrm>
          <a:prstGeom prst="roundRect">
            <a:avLst>
              <a:gd name="adj" fmla="val 7353"/>
            </a:avLst>
          </a:prstGeom>
          <a:solidFill>
            <a:srgbClr val="E6F4F4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1847088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2809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模型输出偏差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2743200" y="1847088"/>
            <a:ext cx="5760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保留人工复核与定期抽检，设定置信度阈值，低置信自动转人工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457200" y="2478024"/>
            <a:ext cx="8229600" cy="621792"/>
          </a:xfrm>
          <a:prstGeom prst="roundRect">
            <a:avLst>
              <a:gd name="adj" fmla="val 7353"/>
            </a:avLst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40080" y="2560320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2809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员工接受度不高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2743200" y="2560320"/>
            <a:ext cx="5760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开展培训与试点示范，将新工具纳入考核激励，收集一线反馈快速迭代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457200" y="3191256"/>
            <a:ext cx="8229600" cy="621792"/>
          </a:xfrm>
          <a:prstGeom prst="roundRect">
            <a:avLst>
              <a:gd name="adj" fmla="val 7353"/>
            </a:avLst>
          </a:prstGeom>
          <a:solidFill>
            <a:srgbClr val="E6F4F4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0080" y="3273552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2809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系统集成与切换风险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2743200" y="3273552"/>
            <a:ext cx="5760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分阶段接入、双轨并行验证，制定回滚预案与应急处置流程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457200" y="3977640"/>
            <a:ext cx="8229600" cy="685800"/>
          </a:xfrm>
          <a:prstGeom prst="roundRect">
            <a:avLst>
              <a:gd name="adj" fmla="val 6667"/>
            </a:avLst>
          </a:prstGeom>
          <a:solidFill>
            <a:srgbClr val="02363D"/>
          </a:solidFill>
          <a:ln/>
        </p:spPr>
      </p:sp>
      <p:sp>
        <p:nvSpPr>
          <p:cNvPr id="18" name="Text 16"/>
          <p:cNvSpPr/>
          <p:nvPr/>
        </p:nvSpPr>
        <p:spPr>
          <a:xfrm>
            <a:off x="640080" y="4041648"/>
            <a:ext cx="786384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行业合规要求：遵循教育主管部门相关规范与未成年人个人信息保护要求，学员数据最小化采集、分级授权访问。</a:t>
            </a:r>
            <a:endParaRPr lang="en-US" sz="9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236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4572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总结与下一步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31520" y="1325880"/>
            <a:ext cx="24688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2C39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 天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31520" y="2057400"/>
            <a:ext cx="2468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9D0D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课件制作周期（目标·示例）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3429000" y="1325880"/>
            <a:ext cx="24688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2C39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 次/季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3429000" y="2057400"/>
            <a:ext cx="2468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9D0D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内容更新频率（目标·示例）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6126480" y="1325880"/>
            <a:ext cx="24688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2C39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18 门/季</a:t>
            </a:r>
            <a:endParaRPr lang="en-US" sz="3200" dirty="0"/>
          </a:p>
        </p:txBody>
      </p:sp>
      <p:sp>
        <p:nvSpPr>
          <p:cNvPr id="9" name="Text 7"/>
          <p:cNvSpPr/>
          <p:nvPr/>
        </p:nvSpPr>
        <p:spPr>
          <a:xfrm>
            <a:off x="6126480" y="2057400"/>
            <a:ext cx="2468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9D0D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课程产出量（目标·示例）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731520" y="2834640"/>
            <a:ext cx="7863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E8ECF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▸  确认试点范围与责任分工，两周内完成「课程内容生成」基线数据盘点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731520" y="3337560"/>
            <a:ext cx="7863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E8ECF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▸  启动第一阶段：明确场景边界与责任分工，梳理数据源与口径，制定示例数据规范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731520" y="3840480"/>
            <a:ext cx="7863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E8ECF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▸  配套方案文档《017-industry-教育-培训-课程内容生成-主产物.docx》已同步提供，可直接按模板推进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731520" y="4663440"/>
            <a:ext cx="7863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93A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 · 数据均为虚构示例数据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2026-08-31T14:59:48Z</dcterms:created>
  <dcterms:modified xsi:type="dcterms:W3CDTF">2026-08-31T14:59:48Z</dcterms:modified>
</cp:coreProperties>
</file>