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2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3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改善幅度</c:v>
                </c:pt>
              </c:strCache>
            </c:strRef>
          </c:tx>
          <c:spPr>
            <a:solidFill>
              <a:srgbClr val="0E9F8E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0F2A4A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库存周转</c:v>
                  </c:pt>
                  <c:pt idx="1">
                    <c:v>运营效率</c:v>
                  </c:pt>
                  <c:pt idx="2">
                    <c:v>决策时效</c:v>
                  </c:pt>
                  <c:pt idx="3">
                    <c:v>人力节省</c:v>
                  </c:pt>
                  <c:pt idx="4">
                    <c:v>营收贡献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27</c:v>
                </c:pt>
                <c:pt idx="1">
                  <c:v>41</c:v>
                </c:pt>
                <c:pt idx="2">
                  <c:v>63</c:v>
                </c:pt>
                <c:pt idx="3">
                  <c:v>35</c:v>
                </c:pt>
                <c:pt idx="4">
                  <c:v>18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100" u="none">
                  <a:solidFill>
                    <a:srgbClr val="0F2A4A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F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70"/>
          <c:min val="0"/>
        </c:scaling>
        <c:delete val="0"/>
        <c:axPos val="l"/>
        <c:majorGridlines>
          <c:spPr>
            <a:ln w="6350" cap="flat">
              <a:solidFill>
                <a:srgbClr val="E6EDF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B7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计划完成率</c:v>
                </c:pt>
              </c:strCache>
            </c:strRef>
          </c:tx>
          <c:spPr>
            <a:solidFill>
              <a:srgbClr val="DCE9F5"/>
            </a:solidFill>
            <a:ln w="38100" cap="flat">
              <a:solidFill>
                <a:srgbClr val="DCE9F5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DCE9F5"/>
              </a:solidFill>
              <a:ln w="9525" cap="flat">
                <a:solidFill>
                  <a:srgbClr val="DCE9F5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</c:f>
              <c:multiLvlStrCache>
                <c:ptCount val="8"/>
                <c:lvl>
                  <c:pt idx="0">
                    <c:v>1月</c:v>
                  </c:pt>
                  <c:pt idx="1">
                    <c:v>2月</c:v>
                  </c:pt>
                  <c:pt idx="2">
                    <c:v>3月</c:v>
                  </c:pt>
                  <c:pt idx="3">
                    <c:v>4月</c:v>
                  </c:pt>
                  <c:pt idx="4">
                    <c:v>5月</c:v>
                  </c:pt>
                  <c:pt idx="5">
                    <c:v>6月</c:v>
                  </c:pt>
                  <c:pt idx="6">
                    <c:v>7月</c:v>
                  </c:pt>
                  <c:pt idx="7">
                    <c:v>8月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</c:v>
                </c:pt>
                <c:pt idx="1">
                  <c:v>22</c:v>
                </c:pt>
                <c:pt idx="2">
                  <c:v>35</c:v>
                </c:pt>
                <c:pt idx="3">
                  <c:v>48</c:v>
                </c:pt>
                <c:pt idx="4">
                  <c:v>60</c:v>
                </c:pt>
                <c:pt idx="5">
                  <c:v>72</c:v>
                </c:pt>
                <c:pt idx="6">
                  <c:v>85</c:v>
                </c:pt>
                <c:pt idx="7">
                  <c:v>95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实际完成率</c:v>
                </c:pt>
              </c:strCache>
            </c:strRef>
          </c:tx>
          <c:spPr>
            <a:solidFill>
              <a:srgbClr val="0E9F8E"/>
            </a:solidFill>
            <a:ln w="38100" cap="flat">
              <a:solidFill>
                <a:srgbClr val="0E9F8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0E9F8E"/>
              </a:solidFill>
              <a:ln w="9525" cap="flat">
                <a:solidFill>
                  <a:srgbClr val="0E9F8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</c:f>
              <c:multiLvlStrCache>
                <c:ptCount val="8"/>
                <c:lvl>
                  <c:pt idx="0">
                    <c:v>1月</c:v>
                  </c:pt>
                  <c:pt idx="1">
                    <c:v>2月</c:v>
                  </c:pt>
                  <c:pt idx="2">
                    <c:v>3月</c:v>
                  </c:pt>
                  <c:pt idx="3">
                    <c:v>4月</c:v>
                  </c:pt>
                  <c:pt idx="4">
                    <c:v>5月</c:v>
                  </c:pt>
                  <c:pt idx="5">
                    <c:v>6月</c:v>
                  </c:pt>
                  <c:pt idx="6">
                    <c:v>7月</c:v>
                  </c:pt>
                  <c:pt idx="7">
                    <c:v>8月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8</c:v>
                </c:pt>
                <c:pt idx="1">
                  <c:v>20</c:v>
                </c:pt>
                <c:pt idx="2">
                  <c:v>34</c:v>
                </c:pt>
                <c:pt idx="3">
                  <c:v>46</c:v>
                </c:pt>
                <c:pt idx="4">
                  <c:v>58</c:v>
                </c:pt>
                <c:pt idx="5">
                  <c:v>70</c:v>
                </c:pt>
                <c:pt idx="6">
                  <c:v>80</c:v>
                </c:pt>
                <c:pt idx="7">
                  <c:v>88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B7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6350" cap="flat">
              <a:solidFill>
                <a:srgbClr val="E6EDF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B7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B6B7F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资源投入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E9F8E"/>
              </a:solidFill>
              <a:effectLst/>
            </c:spPr>
          </c:dPt>
          <c:dPt>
            <c:idx val="1"/>
            <c:bubble3D val="0"/>
            <c:spPr>
              <a:solidFill>
                <a:srgbClr val="0F2A4A"/>
              </a:solidFill>
              <a:effectLst/>
            </c:spPr>
          </c:dPt>
          <c:dPt>
            <c:idx val="2"/>
            <c:bubble3D val="0"/>
            <c:spPr>
              <a:solidFill>
                <a:srgbClr val="E0A64B"/>
              </a:solidFill>
              <a:effectLst/>
            </c:spPr>
          </c:dPt>
          <c:dPt>
            <c:idx val="3"/>
            <c:bubble3D val="0"/>
            <c:spPr>
              <a:solidFill>
                <a:srgbClr val="9DB4CC"/>
              </a:solidFill>
              <a:effectLst/>
            </c:spPr>
          </c:dPt>
          <c:dLbls>
            <c:dLbl>
              <c:idx val="0"/>
              <c:numFmt formatCode="0&quot;%&quot;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&quot;%&quot;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&quot;%&quot;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0&quot;%&quot;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&quot;%&quot;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交付实施</c:v>
                </c:pt>
                <c:pt idx="1">
                  <c:v>产品研发</c:v>
                </c:pt>
                <c:pt idx="2">
                  <c:v>客户成功</c:v>
                </c:pt>
                <c:pt idx="3">
                  <c:v>市场拓展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40</c:v>
                </c:pt>
                <c:pt idx="1">
                  <c:v>30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firstSliceAng val="0"/>
        <c:holeSize val="58"/>
      </c:doughnut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200">
              <a:solidFill>
                <a:srgbClr val="5B6B7F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开场：欢迎与自我介绍。用一句话点明公司定位——以数据智能驱动客户业务增长。强调三个封面数据（成立年份、团队规模、客户数量）建立信任。提醒听众本稿为示例数据。预计 1 分钟。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用目录为听众建立整体预期：从公司到产品，从案例到项目，最后落到下一步计划。可说明每部分预计时长。预计 30 秒。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介绍公司定位与规模。先讲使命愿景价值观（左侧），再用右侧四个量化指标佐证公司实力：团队、客户、营收、续约率。强调 98.6% 续约率体现产品粘性。所有数字均为示例数据。预计 1.5 分钟。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用时间轴讲述公司成长故事：从 2019 成立到 2026 生态出海，突出四个关键跃迁——产品化、规模化、平台化、生态化。2026 的出海标注为进行中。预计 1 分钟。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四大优势是差异化竞争的核心论点：技术自研（性能）、行业沉淀（交付效率）、一体化平台（成本）、服务保障（可靠性）。每条都配了可量化的支撑点，注意说明为示例基准。预计 1.5 分钟。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三大产品线构成完整闭环：数据中台（打地基）→ 智能分析平台（出洞察）→ AI 助手（自动化）。强调三者可单独售卖也可组合，形成向上销售路径。预计 1.5 分钟。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用三个不同行业的案例证明方案的普适性与成效：商超看库存周转、制造看停机率、金融看报表时效。每个案例给出一个亮眼指标。反复强调均为示例，不代表真实客户。预计 1.5 分钟。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这是可编辑柱状图，右键可编辑数据。逐条解读：决策时效改善最大（63%），是自助分析的直接价值；运营效率与人力节省体现自动化收益；营收贡献相对保守但真实。提醒为示例数据。预计 1.5 分钟。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可编辑折线图对比计划 vs 实际完成率。坦诚说明当前实际 88%，略滞后于计划 95%，主要因两项需求变更。右侧状态卡给出总体进度、里程碑达成、风险三项。展示对项目的透明管理。预计 1.5 分钟。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逐行走查六个里程碑。前三项已完成，AI 助手集成与用户培训进行中，正式上线未开始（计划 9 月）。用颜色区分状态，便于快速识别当前焦点。预计 1 分钟。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下一步分三个阶段：Q3 冲刺上线、Q4 深化价值、2027 上半年规模复制。逻辑是先把当前项目做成、再放大价值、最后对外复制。为后一页资源需求做铺垫。预计 1.5 分钟。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左侧四个关键目标呼应上一页路线图；右侧饼图（可编辑）展示资源如何向交付与研发倾斜（合计 70%），保证当前项目成功与产品竞争力。用于向管理层申请资源。预计 1 分钟。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收尾：重申价值主张，感谢并邀请交流。给出联系方式（示例）。可在此进入 Q&amp;A。提醒信息均为示例。预计 30 秒。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2011680"/>
            <a:ext cx="5669280" cy="5669280"/>
          </a:xfrm>
          <a:prstGeom prst="ellipse">
            <a:avLst/>
          </a:prstGeom>
          <a:solidFill>
            <a:srgbClr val="173D63"/>
          </a:solidFill>
          <a:ln/>
        </p:spPr>
      </p:sp>
      <p:sp>
        <p:nvSpPr>
          <p:cNvPr id="3" name="Shape 1"/>
          <p:cNvSpPr/>
          <p:nvPr/>
        </p:nvSpPr>
        <p:spPr>
          <a:xfrm>
            <a:off x="10424160" y="3108960"/>
            <a:ext cx="4206240" cy="4206240"/>
          </a:xfrm>
          <a:prstGeom prst="ellipse">
            <a:avLst/>
          </a:prstGeom>
          <a:solidFill>
            <a:srgbClr val="0E9F8E">
              <a:alpha val="3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E9F8E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0515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34C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YUNQI  ·  云启智能科技（示例公司）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14400" y="1737360"/>
            <a:ext cx="10058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公司介绍与项目汇报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932688" y="288036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C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以数据智能，驱动客户业务持续增长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914400" y="3977640"/>
            <a:ext cx="2560320" cy="1234440"/>
          </a:xfrm>
          <a:prstGeom prst="roundRect">
            <a:avLst>
              <a:gd name="adj" fmla="val 7407"/>
            </a:avLst>
          </a:prstGeom>
          <a:solidFill>
            <a:srgbClr val="173D63"/>
          </a:solidFill>
          <a:ln w="12700">
            <a:solidFill>
              <a:srgbClr val="0E9F8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411480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34C3B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2019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914400" y="475488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DC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创立年份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749040" y="3977640"/>
            <a:ext cx="2560320" cy="1234440"/>
          </a:xfrm>
          <a:prstGeom prst="roundRect">
            <a:avLst>
              <a:gd name="adj" fmla="val 7407"/>
            </a:avLst>
          </a:prstGeom>
          <a:solidFill>
            <a:srgbClr val="173D63"/>
          </a:solidFill>
          <a:ln w="12700">
            <a:solidFill>
              <a:srgbClr val="0E9F8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749040" y="411480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34C3B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180+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3749040" y="475488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DC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团队规模（人）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583680" y="3977640"/>
            <a:ext cx="2560320" cy="1234440"/>
          </a:xfrm>
          <a:prstGeom prst="roundRect">
            <a:avLst>
              <a:gd name="adj" fmla="val 7407"/>
            </a:avLst>
          </a:prstGeom>
          <a:solidFill>
            <a:srgbClr val="173D63"/>
          </a:solidFill>
          <a:ln w="12700">
            <a:solidFill>
              <a:srgbClr val="0E9F8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0" y="411480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34C3B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120+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6583680" y="475488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DC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服务客户（家）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914400" y="59436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F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汇报人：市场与战略部  ·  2026 年 8 月  ·  标准版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635508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E86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本演示文稿为境核 AI 场景示例，公司与数据均为虚构示例，不代表任何真实企业或调研结果。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128016" cy="658368"/>
          </a:xfrm>
          <a:prstGeom prst="rect">
            <a:avLst/>
          </a:prstGeom>
          <a:solidFill>
            <a:srgbClr val="0E9F8E"/>
          </a:solidFill>
          <a:ln/>
        </p:spPr>
      </p:sp>
      <p:sp>
        <p:nvSpPr>
          <p:cNvPr id="3" name="Text 1"/>
          <p:cNvSpPr/>
          <p:nvPr/>
        </p:nvSpPr>
        <p:spPr>
          <a:xfrm>
            <a:off x="713232" y="4572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E9F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94944" y="676656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本次汇报目录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77240" y="178308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DCE9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4000" dirty="0"/>
          </a:p>
        </p:txBody>
      </p:sp>
      <p:sp>
        <p:nvSpPr>
          <p:cNvPr id="7" name="Shape 5"/>
          <p:cNvSpPr/>
          <p:nvPr/>
        </p:nvSpPr>
        <p:spPr>
          <a:xfrm>
            <a:off x="804672" y="2679192"/>
            <a:ext cx="457200" cy="54864"/>
          </a:xfrm>
          <a:prstGeom prst="rect">
            <a:avLst/>
          </a:prstGeom>
          <a:solidFill>
            <a:srgbClr val="0E9F8E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77063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公司概况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804672" y="3154680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使命愿景、团队与发展历程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43400" y="1600200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572000" y="178308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DCE9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4000" dirty="0"/>
          </a:p>
        </p:txBody>
      </p:sp>
      <p:sp>
        <p:nvSpPr>
          <p:cNvPr id="12" name="Shape 10"/>
          <p:cNvSpPr/>
          <p:nvPr/>
        </p:nvSpPr>
        <p:spPr>
          <a:xfrm>
            <a:off x="4599432" y="2679192"/>
            <a:ext cx="457200" cy="54864"/>
          </a:xfrm>
          <a:prstGeom prst="rect">
            <a:avLst/>
          </a:prstGeom>
          <a:solidFill>
            <a:srgbClr val="0E9F8E"/>
          </a:solidFill>
          <a:ln/>
        </p:spPr>
      </p:sp>
      <p:sp>
        <p:nvSpPr>
          <p:cNvPr id="13" name="Text 11"/>
          <p:cNvSpPr/>
          <p:nvPr/>
        </p:nvSpPr>
        <p:spPr>
          <a:xfrm>
            <a:off x="4599432" y="277063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公司优势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4599432" y="3154680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四大核心竞争力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138160" y="1600200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8366760" y="178308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DCE9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4000" dirty="0"/>
          </a:p>
        </p:txBody>
      </p:sp>
      <p:sp>
        <p:nvSpPr>
          <p:cNvPr id="17" name="Shape 15"/>
          <p:cNvSpPr/>
          <p:nvPr/>
        </p:nvSpPr>
        <p:spPr>
          <a:xfrm>
            <a:off x="8394192" y="2679192"/>
            <a:ext cx="457200" cy="54864"/>
          </a:xfrm>
          <a:prstGeom prst="rect">
            <a:avLst/>
          </a:prstGeom>
          <a:solidFill>
            <a:srgbClr val="0E9F8E"/>
          </a:solidFill>
          <a:ln/>
        </p:spPr>
      </p:sp>
      <p:sp>
        <p:nvSpPr>
          <p:cNvPr id="18" name="Text 16"/>
          <p:cNvSpPr/>
          <p:nvPr/>
        </p:nvSpPr>
        <p:spPr>
          <a:xfrm>
            <a:off x="8394192" y="277063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产品矩阵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8394192" y="3154680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三大产品线与技术能力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48640" y="3749040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777240" y="393192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DCE9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4000" dirty="0"/>
          </a:p>
        </p:txBody>
      </p:sp>
      <p:sp>
        <p:nvSpPr>
          <p:cNvPr id="22" name="Shape 20"/>
          <p:cNvSpPr/>
          <p:nvPr/>
        </p:nvSpPr>
        <p:spPr>
          <a:xfrm>
            <a:off x="804672" y="4828032"/>
            <a:ext cx="457200" cy="54864"/>
          </a:xfrm>
          <a:prstGeom prst="rect">
            <a:avLst/>
          </a:prstGeom>
          <a:solidFill>
            <a:srgbClr val="0E9F8E"/>
          </a:solidFill>
          <a:ln/>
        </p:spPr>
      </p:sp>
      <p:sp>
        <p:nvSpPr>
          <p:cNvPr id="23" name="Text 21"/>
          <p:cNvSpPr/>
          <p:nvPr/>
        </p:nvSpPr>
        <p:spPr>
          <a:xfrm>
            <a:off x="804672" y="491947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客户案例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804672" y="5303520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标杆客户与量化成果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343400" y="3749040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572000" y="393192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DCE9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4000" dirty="0"/>
          </a:p>
        </p:txBody>
      </p:sp>
      <p:sp>
        <p:nvSpPr>
          <p:cNvPr id="27" name="Shape 25"/>
          <p:cNvSpPr/>
          <p:nvPr/>
        </p:nvSpPr>
        <p:spPr>
          <a:xfrm>
            <a:off x="4599432" y="4828032"/>
            <a:ext cx="457200" cy="54864"/>
          </a:xfrm>
          <a:prstGeom prst="rect">
            <a:avLst/>
          </a:prstGeom>
          <a:solidFill>
            <a:srgbClr val="0E9F8E"/>
          </a:solidFill>
          <a:ln/>
        </p:spPr>
      </p:sp>
      <p:sp>
        <p:nvSpPr>
          <p:cNvPr id="28" name="Text 26"/>
          <p:cNvSpPr/>
          <p:nvPr/>
        </p:nvSpPr>
        <p:spPr>
          <a:xfrm>
            <a:off x="4599432" y="491947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项目进展</a:t>
            </a:r>
            <a:endParaRPr lang="en-US" sz="1900" dirty="0"/>
          </a:p>
        </p:txBody>
      </p:sp>
      <p:sp>
        <p:nvSpPr>
          <p:cNvPr id="29" name="Text 27"/>
          <p:cNvSpPr/>
          <p:nvPr/>
        </p:nvSpPr>
        <p:spPr>
          <a:xfrm>
            <a:off x="4599432" y="5303520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当前项目里程碑与指标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8138160" y="3749040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8366760" y="393192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DCE9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4000" dirty="0"/>
          </a:p>
        </p:txBody>
      </p:sp>
      <p:sp>
        <p:nvSpPr>
          <p:cNvPr id="32" name="Shape 30"/>
          <p:cNvSpPr/>
          <p:nvPr/>
        </p:nvSpPr>
        <p:spPr>
          <a:xfrm>
            <a:off x="8394192" y="4828032"/>
            <a:ext cx="457200" cy="54864"/>
          </a:xfrm>
          <a:prstGeom prst="rect">
            <a:avLst/>
          </a:prstGeom>
          <a:solidFill>
            <a:srgbClr val="0E9F8E"/>
          </a:solidFill>
          <a:ln/>
        </p:spPr>
      </p:sp>
      <p:sp>
        <p:nvSpPr>
          <p:cNvPr id="33" name="Text 31"/>
          <p:cNvSpPr/>
          <p:nvPr/>
        </p:nvSpPr>
        <p:spPr>
          <a:xfrm>
            <a:off x="8394192" y="491947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下一步计划</a:t>
            </a:r>
            <a:endParaRPr lang="en-US" sz="1900" dirty="0"/>
          </a:p>
        </p:txBody>
      </p:sp>
      <p:sp>
        <p:nvSpPr>
          <p:cNvPr id="34" name="Text 32"/>
          <p:cNvSpPr/>
          <p:nvPr/>
        </p:nvSpPr>
        <p:spPr>
          <a:xfrm>
            <a:off x="8394192" y="5303520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路线图与资源投入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36" name="Text 34"/>
          <p:cNvSpPr/>
          <p:nvPr/>
        </p:nvSpPr>
        <p:spPr>
          <a:xfrm>
            <a:off x="457200" y="654710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云启智能科技有限公司（示例公司）· 2026 年度汇报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8351215" y="6547104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示例数据 · 仅供演示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11277295" y="6547104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128016" cy="658368"/>
          </a:xfrm>
          <a:prstGeom prst="rect">
            <a:avLst/>
          </a:prstGeom>
          <a:solidFill>
            <a:srgbClr val="0E9F8E"/>
          </a:solidFill>
          <a:ln/>
        </p:spPr>
      </p:sp>
      <p:sp>
        <p:nvSpPr>
          <p:cNvPr id="3" name="Text 1"/>
          <p:cNvSpPr/>
          <p:nvPr/>
        </p:nvSpPr>
        <p:spPr>
          <a:xfrm>
            <a:off x="713232" y="4572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E9F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OVERVIEW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94944" y="676656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公司概况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029200" cy="4480560"/>
          </a:xfrm>
          <a:prstGeom prst="roundRect">
            <a:avLst>
              <a:gd name="adj" fmla="val 1633"/>
            </a:avLst>
          </a:prstGeom>
          <a:solidFill>
            <a:srgbClr val="0F2A4A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68680" y="18288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34C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使命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68680" y="2194560"/>
            <a:ext cx="4434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让每一家企业都能用得起、用得好数据智能。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68680" y="32004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34C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愿景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68680" y="3566160"/>
            <a:ext cx="4434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成为中国中大型企业首选的一体化数据智能服务商。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68680" y="4663440"/>
            <a:ext cx="4434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34C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价值观：</a:t>
            </a:r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DC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客户第一 · 数据诚信 · 长期主义 · 持续进化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897880" y="1554480"/>
            <a:ext cx="288036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6126480" y="1828800"/>
            <a:ext cx="2468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E9F8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180+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144768" y="26974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全职员工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144768" y="3090672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研发占比 55%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961120" y="1554480"/>
            <a:ext cx="288036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9189720" y="1828800"/>
            <a:ext cx="2468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E9F8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120+</a:t>
            </a:r>
            <a:endParaRPr lang="en-US" sz="3400" dirty="0"/>
          </a:p>
        </p:txBody>
      </p:sp>
      <p:sp>
        <p:nvSpPr>
          <p:cNvPr id="17" name="Text 15"/>
          <p:cNvSpPr/>
          <p:nvPr/>
        </p:nvSpPr>
        <p:spPr>
          <a:xfrm>
            <a:off x="9208008" y="26974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付费企业客户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9208008" y="3090672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覆盖 8 个行业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897880" y="3840480"/>
            <a:ext cx="288036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6126480" y="4114800"/>
            <a:ext cx="2468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E9F8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¥2.4亿</a:t>
            </a:r>
            <a:endParaRPr lang="en-US" sz="3400" dirty="0"/>
          </a:p>
        </p:txBody>
      </p:sp>
      <p:sp>
        <p:nvSpPr>
          <p:cNvPr id="21" name="Text 19"/>
          <p:cNvSpPr/>
          <p:nvPr/>
        </p:nvSpPr>
        <p:spPr>
          <a:xfrm>
            <a:off x="6144768" y="49834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年营收（示例）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144768" y="5376672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同比增长 38%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8961120" y="3840480"/>
            <a:ext cx="288036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9189720" y="4114800"/>
            <a:ext cx="2468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E9F8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98.6%</a:t>
            </a:r>
            <a:endParaRPr lang="en-US" sz="3400" dirty="0"/>
          </a:p>
        </p:txBody>
      </p:sp>
      <p:sp>
        <p:nvSpPr>
          <p:cNvPr id="25" name="Text 23"/>
          <p:cNvSpPr/>
          <p:nvPr/>
        </p:nvSpPr>
        <p:spPr>
          <a:xfrm>
            <a:off x="9208008" y="49834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年度客户续约率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9208008" y="5376672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行业领先水平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28" name="Text 26"/>
          <p:cNvSpPr/>
          <p:nvPr/>
        </p:nvSpPr>
        <p:spPr>
          <a:xfrm>
            <a:off x="457200" y="654710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云启智能科技有限公司（示例公司）· 2026 年度汇报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8351215" y="6547104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示例数据 · 仅供演示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277295" y="6547104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128016" cy="658368"/>
          </a:xfrm>
          <a:prstGeom prst="rect">
            <a:avLst/>
          </a:prstGeom>
          <a:solidFill>
            <a:srgbClr val="0E9F8E"/>
          </a:solidFill>
          <a:ln/>
        </p:spPr>
      </p:sp>
      <p:sp>
        <p:nvSpPr>
          <p:cNvPr id="3" name="Text 1"/>
          <p:cNvSpPr/>
          <p:nvPr/>
        </p:nvSpPr>
        <p:spPr>
          <a:xfrm>
            <a:off x="713232" y="4572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E9F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MILESTONES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94944" y="676656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发展历程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914400" y="3063240"/>
            <a:ext cx="10424160" cy="0"/>
          </a:xfrm>
          <a:prstGeom prst="line">
            <a:avLst/>
          </a:prstGeom>
          <a:noFill/>
          <a:ln w="38100">
            <a:solidFill>
              <a:srgbClr val="DCE9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95528" y="2944368"/>
            <a:ext cx="237744" cy="237744"/>
          </a:xfrm>
          <a:prstGeom prst="ellipse">
            <a:avLst/>
          </a:prstGeom>
          <a:solidFill>
            <a:srgbClr val="0E9F8E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490472"/>
            <a:ext cx="19659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896112" y="160020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E9F8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2019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896112" y="199339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公司成立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896112" y="2249424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核心团队组建，完成天使轮融资，发布数据集成 MVP。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914400" y="2724912"/>
            <a:ext cx="0" cy="338328"/>
          </a:xfrm>
          <a:prstGeom prst="line">
            <a:avLst/>
          </a:prstGeom>
          <a:noFill/>
          <a:ln w="19050">
            <a:solidFill>
              <a:srgbClr val="DCE9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008376" y="2944368"/>
            <a:ext cx="237744" cy="237744"/>
          </a:xfrm>
          <a:prstGeom prst="ellipse">
            <a:avLst/>
          </a:prstGeom>
          <a:solidFill>
            <a:srgbClr val="0E9F8E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990088" y="3383280"/>
            <a:ext cx="19659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108960" y="3493008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E9F8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2021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3108960" y="388620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产品化突破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3108960" y="4142232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数据中台 1.0 正式商用，签约首批 30 家企业客户。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3127248" y="3063240"/>
            <a:ext cx="0" cy="320040"/>
          </a:xfrm>
          <a:prstGeom prst="line">
            <a:avLst/>
          </a:prstGeom>
          <a:noFill/>
          <a:ln w="19050">
            <a:solidFill>
              <a:srgbClr val="DCE9F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221224" y="2944368"/>
            <a:ext cx="237744" cy="237744"/>
          </a:xfrm>
          <a:prstGeom prst="ellipse">
            <a:avLst/>
          </a:prstGeom>
          <a:solidFill>
            <a:srgbClr val="0E9F8E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202936" y="1490472"/>
            <a:ext cx="19659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5321808" y="160020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E9F8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2023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5321808" y="199339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规模化增长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5321808" y="2249424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推出智能分析平台，客户破百，完成 B 轮融资。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5340096" y="2724912"/>
            <a:ext cx="0" cy="338328"/>
          </a:xfrm>
          <a:prstGeom prst="line">
            <a:avLst/>
          </a:prstGeom>
          <a:noFill/>
          <a:ln w="19050">
            <a:solidFill>
              <a:srgbClr val="DCE9F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434072" y="2944368"/>
            <a:ext cx="237744" cy="237744"/>
          </a:xfrm>
          <a:prstGeom prst="ellipse">
            <a:avLst/>
          </a:prstGeom>
          <a:solidFill>
            <a:srgbClr val="0E9F8E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415784" y="3383280"/>
            <a:ext cx="19659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7534656" y="3493008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E9F8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2025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7534656" y="388620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平台化升级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7534656" y="4142232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发布 AI 助手，营收破 2 亿，续约率达 98.6%。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7552944" y="3063240"/>
            <a:ext cx="0" cy="320040"/>
          </a:xfrm>
          <a:prstGeom prst="line">
            <a:avLst/>
          </a:prstGeom>
          <a:noFill/>
          <a:ln w="19050">
            <a:solidFill>
              <a:srgbClr val="DCE9F5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646920" y="2944368"/>
            <a:ext cx="237744" cy="237744"/>
          </a:xfrm>
          <a:prstGeom prst="ellipse">
            <a:avLst/>
          </a:prstGeom>
          <a:solidFill>
            <a:srgbClr val="0E9F8E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628632" y="1490472"/>
            <a:ext cx="19659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9747504" y="160020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E9F8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2026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9747504" y="199339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生态与出海</a:t>
            </a:r>
            <a:endParaRPr lang="en-US" sz="1250" dirty="0"/>
          </a:p>
        </p:txBody>
      </p:sp>
      <p:sp>
        <p:nvSpPr>
          <p:cNvPr id="34" name="Text 32"/>
          <p:cNvSpPr/>
          <p:nvPr/>
        </p:nvSpPr>
        <p:spPr>
          <a:xfrm>
            <a:off x="9747504" y="2249424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启动行业解决方案生态，探索东南亚市场（进行中）。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9765792" y="2724912"/>
            <a:ext cx="0" cy="338328"/>
          </a:xfrm>
          <a:prstGeom prst="line">
            <a:avLst/>
          </a:prstGeom>
          <a:noFill/>
          <a:ln w="19050">
            <a:solidFill>
              <a:srgbClr val="DCE9F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37" name="Text 35"/>
          <p:cNvSpPr/>
          <p:nvPr/>
        </p:nvSpPr>
        <p:spPr>
          <a:xfrm>
            <a:off x="457200" y="654710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云启智能科技有限公司（示例公司）· 2026 年度汇报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8351215" y="6547104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示例数据 · 仅供演示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11277295" y="6547104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128016" cy="658368"/>
          </a:xfrm>
          <a:prstGeom prst="rect">
            <a:avLst/>
          </a:prstGeom>
          <a:solidFill>
            <a:srgbClr val="0E9F8E"/>
          </a:solidFill>
          <a:ln/>
        </p:spPr>
      </p:sp>
      <p:sp>
        <p:nvSpPr>
          <p:cNvPr id="3" name="Text 1"/>
          <p:cNvSpPr/>
          <p:nvPr/>
        </p:nvSpPr>
        <p:spPr>
          <a:xfrm>
            <a:off x="713232" y="4572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E9F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STRENGTHS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94944" y="676656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四大核心优势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534924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22960" y="1920240"/>
            <a:ext cx="960120" cy="960120"/>
          </a:xfrm>
          <a:prstGeom prst="ellipse">
            <a:avLst/>
          </a:prstGeom>
          <a:solidFill>
            <a:srgbClr val="DCE9F5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1920240"/>
            <a:ext cx="960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1965960" y="189280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技术自研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1965960" y="2377440"/>
            <a:ext cx="3794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自研数据处理引擎，单集群可支撑 PB 级数据，查询性能较开源方案提升约 3 倍（示例基准）。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172200" y="1600200"/>
            <a:ext cx="534924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446520" y="1920240"/>
            <a:ext cx="960120" cy="960120"/>
          </a:xfrm>
          <a:prstGeom prst="ellipse">
            <a:avLst/>
          </a:prstGeom>
          <a:solidFill>
            <a:srgbClr val="DCE9F5"/>
          </a:solidFill>
          <a:ln/>
        </p:spPr>
      </p:sp>
      <p:sp>
        <p:nvSpPr>
          <p:cNvPr id="12" name="Text 10"/>
          <p:cNvSpPr/>
          <p:nvPr/>
        </p:nvSpPr>
        <p:spPr>
          <a:xfrm>
            <a:off x="6446520" y="1920240"/>
            <a:ext cx="960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7589520" y="189280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行业沉淀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7589520" y="2377440"/>
            <a:ext cx="3794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深耕零售、制造、金融等 8 大行业，积累 60+ 可复用行业指标模板，交付周期缩短 40%。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3840480"/>
            <a:ext cx="534924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22960" y="4160520"/>
            <a:ext cx="960120" cy="960120"/>
          </a:xfrm>
          <a:prstGeom prst="ellipse">
            <a:avLst/>
          </a:prstGeom>
          <a:solidFill>
            <a:srgbClr val="DCE9F5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60520"/>
            <a:ext cx="960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400" dirty="0"/>
          </a:p>
        </p:txBody>
      </p:sp>
      <p:sp>
        <p:nvSpPr>
          <p:cNvPr id="18" name="Text 16"/>
          <p:cNvSpPr/>
          <p:nvPr/>
        </p:nvSpPr>
        <p:spPr>
          <a:xfrm>
            <a:off x="1965960" y="413308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一体化平台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1965960" y="4617720"/>
            <a:ext cx="3794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从数据接入、治理到分析、AI 应用全链路打通，客户无需拼装多家工具，总拥有成本更低。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172200" y="3840480"/>
            <a:ext cx="534924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446520" y="4160520"/>
            <a:ext cx="960120" cy="960120"/>
          </a:xfrm>
          <a:prstGeom prst="ellipse">
            <a:avLst/>
          </a:prstGeom>
          <a:solidFill>
            <a:srgbClr val="DCE9F5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160520"/>
            <a:ext cx="960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400" dirty="0"/>
          </a:p>
        </p:txBody>
      </p:sp>
      <p:sp>
        <p:nvSpPr>
          <p:cNvPr id="23" name="Text 21"/>
          <p:cNvSpPr/>
          <p:nvPr/>
        </p:nvSpPr>
        <p:spPr>
          <a:xfrm>
            <a:off x="7589520" y="413308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服务保障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7589520" y="4617720"/>
            <a:ext cx="3794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7×24 专属客户成功团队，SLA 99.9% 可用性，平均问题响应时间小于 30 分钟。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26" name="Text 24"/>
          <p:cNvSpPr/>
          <p:nvPr/>
        </p:nvSpPr>
        <p:spPr>
          <a:xfrm>
            <a:off x="457200" y="654710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云启智能科技有限公司（示例公司）· 2026 年度汇报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8351215" y="6547104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示例数据 · 仅供演示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11277295" y="6547104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128016" cy="658368"/>
          </a:xfrm>
          <a:prstGeom prst="rect">
            <a:avLst/>
          </a:prstGeom>
          <a:solidFill>
            <a:srgbClr val="0E9F8E"/>
          </a:solidFill>
          <a:ln/>
        </p:spPr>
      </p:sp>
      <p:sp>
        <p:nvSpPr>
          <p:cNvPr id="3" name="Text 1"/>
          <p:cNvSpPr/>
          <p:nvPr/>
        </p:nvSpPr>
        <p:spPr>
          <a:xfrm>
            <a:off x="713232" y="4572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E9F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94944" y="676656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产品矩阵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20440" cy="4480560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554480"/>
            <a:ext cx="3520440" cy="146304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187452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F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DataHub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22960" y="219456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数据中台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22960" y="278892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统一数据接入、治理与资产管理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22960" y="3429000"/>
            <a:ext cx="2971800" cy="0"/>
          </a:xfrm>
          <a:prstGeom prst="line">
            <a:avLst/>
          </a:prstGeom>
          <a:noFill/>
          <a:ln w="12700">
            <a:solidFill>
              <a:srgbClr val="D7E1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3611880"/>
            <a:ext cx="30175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200+ 数据源连接器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可视化数据血缘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分钟级实时同步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343400" y="1554480"/>
            <a:ext cx="3520440" cy="4480560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343400" y="1554480"/>
            <a:ext cx="3520440" cy="146304"/>
          </a:xfrm>
          <a:prstGeom prst="rect">
            <a:avLst/>
          </a:prstGeom>
          <a:solidFill>
            <a:srgbClr val="0E9F8E"/>
          </a:solidFill>
          <a:ln/>
        </p:spPr>
      </p:sp>
      <p:sp>
        <p:nvSpPr>
          <p:cNvPr id="14" name="Text 12"/>
          <p:cNvSpPr/>
          <p:nvPr/>
        </p:nvSpPr>
        <p:spPr>
          <a:xfrm>
            <a:off x="4617720" y="187452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E9F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Insight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617720" y="219456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智能分析平台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4617720" y="278892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自助式 BI 与增强分析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617720" y="3429000"/>
            <a:ext cx="2971800" cy="0"/>
          </a:xfrm>
          <a:prstGeom prst="line">
            <a:avLst/>
          </a:prstGeom>
          <a:noFill/>
          <a:ln w="12700">
            <a:solidFill>
              <a:srgbClr val="D7E1E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17720" y="3611880"/>
            <a:ext cx="30175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拖拽式看板搭建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自然语言问数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异常自动归因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8138160" y="1554480"/>
            <a:ext cx="3520440" cy="4480560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138160" y="1554480"/>
            <a:ext cx="3520440" cy="146304"/>
          </a:xfrm>
          <a:prstGeom prst="rect">
            <a:avLst/>
          </a:prstGeom>
          <a:solidFill>
            <a:srgbClr val="E0A64B"/>
          </a:solidFill>
          <a:ln/>
        </p:spPr>
      </p:sp>
      <p:sp>
        <p:nvSpPr>
          <p:cNvPr id="21" name="Text 19"/>
          <p:cNvSpPr/>
          <p:nvPr/>
        </p:nvSpPr>
        <p:spPr>
          <a:xfrm>
            <a:off x="8412480" y="187452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0A6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Copilot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12480" y="219456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助手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8412480" y="278892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面向业务的生成式 AI 应用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8412480" y="3429000"/>
            <a:ext cx="2971800" cy="0"/>
          </a:xfrm>
          <a:prstGeom prst="line">
            <a:avLst/>
          </a:prstGeom>
          <a:noFill/>
          <a:ln w="12700">
            <a:solidFill>
              <a:srgbClr val="D7E1E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412480" y="3611880"/>
            <a:ext cx="30175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企业知识库问答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智能报告生成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多轮任务编排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27" name="Text 25"/>
          <p:cNvSpPr/>
          <p:nvPr/>
        </p:nvSpPr>
        <p:spPr>
          <a:xfrm>
            <a:off x="457200" y="654710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云启智能科技有限公司（示例公司）· 2026 年度汇报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8351215" y="6547104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示例数据 · 仅供演示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1277295" y="6547104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128016" cy="658368"/>
          </a:xfrm>
          <a:prstGeom prst="rect">
            <a:avLst/>
          </a:prstGeom>
          <a:solidFill>
            <a:srgbClr val="0E9F8E"/>
          </a:solidFill>
          <a:ln/>
        </p:spPr>
      </p:sp>
      <p:sp>
        <p:nvSpPr>
          <p:cNvPr id="3" name="Text 1"/>
          <p:cNvSpPr/>
          <p:nvPr/>
        </p:nvSpPr>
        <p:spPr>
          <a:xfrm>
            <a:off x="713232" y="4572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E9F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CASES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94944" y="676656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客户案例（示例）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20440" cy="4160520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22960" y="1847088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DCE9F5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184708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F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零售 · 连锁商超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822960" y="242316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某区域连锁商超（示例）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22960" y="3017520"/>
            <a:ext cx="3017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打通线上线下 20+ 系统数据，搭建统一经营看板。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822960" y="4251960"/>
            <a:ext cx="2971800" cy="18288"/>
          </a:xfrm>
          <a:prstGeom prst="rect">
            <a:avLst/>
          </a:prstGeom>
          <a:solidFill>
            <a:srgbClr val="D7E1EC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" y="438912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E9F8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+27%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841248" y="5193792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库存周转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343400" y="1554480"/>
            <a:ext cx="3520440" cy="4160520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617720" y="1847088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DCE9F5"/>
          </a:solidFill>
          <a:ln/>
        </p:spPr>
      </p:sp>
      <p:sp>
        <p:nvSpPr>
          <p:cNvPr id="15" name="Text 13"/>
          <p:cNvSpPr/>
          <p:nvPr/>
        </p:nvSpPr>
        <p:spPr>
          <a:xfrm>
            <a:off x="4617720" y="184708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F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制造 · 装备制造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617720" y="242316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某装备制造企业（示例）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4617720" y="3017520"/>
            <a:ext cx="3017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部署设备数据实时分析，实现故障预测性维护。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4617720" y="4251960"/>
            <a:ext cx="2971800" cy="18288"/>
          </a:xfrm>
          <a:prstGeom prst="rect">
            <a:avLst/>
          </a:prstGeom>
          <a:solidFill>
            <a:srgbClr val="D7E1EC"/>
          </a:solidFill>
          <a:ln/>
        </p:spPr>
      </p:sp>
      <p:sp>
        <p:nvSpPr>
          <p:cNvPr id="19" name="Text 17"/>
          <p:cNvSpPr/>
          <p:nvPr/>
        </p:nvSpPr>
        <p:spPr>
          <a:xfrm>
            <a:off x="4617720" y="438912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E9F8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-32%</a:t>
            </a:r>
            <a:endParaRPr lang="en-US" sz="4000" dirty="0"/>
          </a:p>
        </p:txBody>
      </p:sp>
      <p:sp>
        <p:nvSpPr>
          <p:cNvPr id="20" name="Text 18"/>
          <p:cNvSpPr/>
          <p:nvPr/>
        </p:nvSpPr>
        <p:spPr>
          <a:xfrm>
            <a:off x="4636008" y="5193792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非计划停机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8138160" y="1554480"/>
            <a:ext cx="3520440" cy="4160520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412480" y="1847088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DCE9F5"/>
          </a:solidFill>
          <a:ln/>
        </p:spPr>
      </p:sp>
      <p:sp>
        <p:nvSpPr>
          <p:cNvPr id="23" name="Text 21"/>
          <p:cNvSpPr/>
          <p:nvPr/>
        </p:nvSpPr>
        <p:spPr>
          <a:xfrm>
            <a:off x="8412480" y="184708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F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金融 · 消费信贷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8412480" y="242316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某消费金融公司（示例）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8412480" y="3017520"/>
            <a:ext cx="3017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构建风控指标平台，报表交付从 T+3 缩短至 T+0。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8412480" y="4251960"/>
            <a:ext cx="2971800" cy="18288"/>
          </a:xfrm>
          <a:prstGeom prst="rect">
            <a:avLst/>
          </a:prstGeom>
          <a:solidFill>
            <a:srgbClr val="D7E1EC"/>
          </a:solidFill>
          <a:ln/>
        </p:spPr>
      </p:sp>
      <p:sp>
        <p:nvSpPr>
          <p:cNvPr id="27" name="Text 25"/>
          <p:cNvSpPr/>
          <p:nvPr/>
        </p:nvSpPr>
        <p:spPr>
          <a:xfrm>
            <a:off x="8412480" y="438912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E9F8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T+0</a:t>
            </a:r>
            <a:endParaRPr lang="en-US" sz="4000" dirty="0"/>
          </a:p>
        </p:txBody>
      </p:sp>
      <p:sp>
        <p:nvSpPr>
          <p:cNvPr id="28" name="Text 26"/>
          <p:cNvSpPr/>
          <p:nvPr/>
        </p:nvSpPr>
        <p:spPr>
          <a:xfrm>
            <a:off x="8430768" y="5193792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报表时效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30" name="Text 28"/>
          <p:cNvSpPr/>
          <p:nvPr/>
        </p:nvSpPr>
        <p:spPr>
          <a:xfrm>
            <a:off x="457200" y="654710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云启智能科技有限公司（示例公司）· 2026 年度汇报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8351215" y="6547104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示例数据 · 仅供演示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11277295" y="6547104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128016" cy="658368"/>
          </a:xfrm>
          <a:prstGeom prst="rect">
            <a:avLst/>
          </a:prstGeom>
          <a:solidFill>
            <a:srgbClr val="0E9F8E"/>
          </a:solidFill>
          <a:ln/>
        </p:spPr>
      </p:sp>
      <p:sp>
        <p:nvSpPr>
          <p:cNvPr id="3" name="Text 1"/>
          <p:cNvSpPr/>
          <p:nvPr/>
        </p:nvSpPr>
        <p:spPr>
          <a:xfrm>
            <a:off x="713232" y="4572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E9F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MEASURABLE IMPACT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94944" y="676656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客户量化成果对比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6949440" cy="4526280"/>
          </a:xfrm>
          <a:prstGeom prst="roundRect">
            <a:avLst>
              <a:gd name="adj" fmla="val 1616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22960" y="17373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关键指标改善幅度（示例数据，单位：%）</a:t>
            </a:r>
            <a:endParaRPr lang="en-US" sz="13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2148840"/>
          <a:ext cx="6766560" cy="3703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Shape 5"/>
          <p:cNvSpPr/>
          <p:nvPr/>
        </p:nvSpPr>
        <p:spPr>
          <a:xfrm>
            <a:off x="7726680" y="1554480"/>
            <a:ext cx="3886200" cy="4526280"/>
          </a:xfrm>
          <a:prstGeom prst="roundRect">
            <a:avLst>
              <a:gd name="adj" fmla="val 1882"/>
            </a:avLst>
          </a:prstGeom>
          <a:solidFill>
            <a:srgbClr val="0F2A4A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8001000" y="18288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34C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数据解读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001000" y="2240280"/>
            <a:ext cx="338328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决策时效提升最为显著</a:t>
            </a:r>
            <a:endParaRPr lang="en-US" sz="135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200" dirty="0">
                <a:solidFill>
                  <a:srgbClr val="DC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自助分析将平均报表交付周期从数天压缩到当天。</a:t>
            </a:r>
            <a:endParaRPr lang="en-US" sz="135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运营效率普遍改善</a:t>
            </a:r>
            <a:endParaRPr lang="en-US" sz="135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200" dirty="0">
                <a:solidFill>
                  <a:srgbClr val="DC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自动化流程减少重复人工，平均节省约三分之一人力投入。</a:t>
            </a:r>
            <a:endParaRPr lang="en-US" sz="135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营收贡献稳步兑现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DC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通过精准营销与选品优化，间接带动营收增长。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12" name="Text 9"/>
          <p:cNvSpPr/>
          <p:nvPr/>
        </p:nvSpPr>
        <p:spPr>
          <a:xfrm>
            <a:off x="457200" y="654710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云启智能科技有限公司（示例公司）· 2026 年度汇报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351215" y="6547104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示例数据 · 仅供演示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11277295" y="6547104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128016" cy="658368"/>
          </a:xfrm>
          <a:prstGeom prst="rect">
            <a:avLst/>
          </a:prstGeom>
          <a:solidFill>
            <a:srgbClr val="0E9F8E"/>
          </a:solidFill>
          <a:ln/>
        </p:spPr>
      </p:sp>
      <p:sp>
        <p:nvSpPr>
          <p:cNvPr id="3" name="Text 1"/>
          <p:cNvSpPr/>
          <p:nvPr/>
        </p:nvSpPr>
        <p:spPr>
          <a:xfrm>
            <a:off x="713232" y="4572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E9F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PROGRESS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94944" y="676656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重点项目进展总览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6949440" cy="4526280"/>
          </a:xfrm>
          <a:prstGeom prst="roundRect">
            <a:avLst>
              <a:gd name="adj" fmla="val 1616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22960" y="17373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交付里程碑累计完成率（示例，单位：%）</a:t>
            </a:r>
            <a:endParaRPr lang="en-US" sz="13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2148840"/>
          <a:ext cx="6766560" cy="3703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Shape 5"/>
          <p:cNvSpPr/>
          <p:nvPr/>
        </p:nvSpPr>
        <p:spPr>
          <a:xfrm>
            <a:off x="7726680" y="1554480"/>
            <a:ext cx="38862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7726680" y="1554480"/>
            <a:ext cx="128016" cy="1371600"/>
          </a:xfrm>
          <a:prstGeom prst="rect">
            <a:avLst/>
          </a:prstGeom>
          <a:solidFill>
            <a:srgbClr val="0E9F8E"/>
          </a:solidFill>
          <a:ln/>
        </p:spPr>
      </p:sp>
      <p:sp>
        <p:nvSpPr>
          <p:cNvPr id="10" name="Text 7"/>
          <p:cNvSpPr/>
          <p:nvPr/>
        </p:nvSpPr>
        <p:spPr>
          <a:xfrm>
            <a:off x="8001000" y="1719072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总体进度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9784080" y="1691640"/>
            <a:ext cx="1691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600" b="1" dirty="0">
                <a:solidFill>
                  <a:srgbClr val="0E9F8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88%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8001000" y="2304288"/>
            <a:ext cx="3429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较计划略滞后 7 个百分点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7726680" y="3090672"/>
            <a:ext cx="38862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7726680" y="3090672"/>
            <a:ext cx="128016" cy="1371600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15" name="Text 12"/>
          <p:cNvSpPr/>
          <p:nvPr/>
        </p:nvSpPr>
        <p:spPr>
          <a:xfrm>
            <a:off x="8001000" y="3255264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按期里程碑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9784080" y="3227832"/>
            <a:ext cx="1691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6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 / 14</a:t>
            </a:r>
            <a:endParaRPr lang="en-US" sz="2600" dirty="0"/>
          </a:p>
        </p:txBody>
      </p:sp>
      <p:sp>
        <p:nvSpPr>
          <p:cNvPr id="17" name="Text 14"/>
          <p:cNvSpPr/>
          <p:nvPr/>
        </p:nvSpPr>
        <p:spPr>
          <a:xfrm>
            <a:off x="8001000" y="3840480"/>
            <a:ext cx="3429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项因需求变更顺延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7726680" y="4626864"/>
            <a:ext cx="38862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7726680" y="4626864"/>
            <a:ext cx="128016" cy="1371600"/>
          </a:xfrm>
          <a:prstGeom prst="rect">
            <a:avLst/>
          </a:prstGeom>
          <a:solidFill>
            <a:srgbClr val="E0A64B"/>
          </a:solidFill>
          <a:ln/>
        </p:spPr>
      </p:sp>
      <p:sp>
        <p:nvSpPr>
          <p:cNvPr id="20" name="Text 17"/>
          <p:cNvSpPr/>
          <p:nvPr/>
        </p:nvSpPr>
        <p:spPr>
          <a:xfrm>
            <a:off x="8001000" y="4791456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风险项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9784080" y="4764024"/>
            <a:ext cx="1691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600" b="1" dirty="0">
                <a:solidFill>
                  <a:srgbClr val="E0A6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项</a:t>
            </a:r>
            <a:endParaRPr lang="en-US" sz="2600" dirty="0"/>
          </a:p>
        </p:txBody>
      </p:sp>
      <p:sp>
        <p:nvSpPr>
          <p:cNvPr id="22" name="Text 19"/>
          <p:cNvSpPr/>
          <p:nvPr/>
        </p:nvSpPr>
        <p:spPr>
          <a:xfrm>
            <a:off x="8001000" y="5376672"/>
            <a:ext cx="3429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已制定缓解措施，可控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24" name="Text 21"/>
          <p:cNvSpPr/>
          <p:nvPr/>
        </p:nvSpPr>
        <p:spPr>
          <a:xfrm>
            <a:off x="457200" y="654710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云启智能科技有限公司（示例公司）· 2026 年度汇报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8351215" y="6547104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示例数据 · 仅供演示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11277295" y="6547104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128016" cy="658368"/>
          </a:xfrm>
          <a:prstGeom prst="rect">
            <a:avLst/>
          </a:prstGeom>
          <a:solidFill>
            <a:srgbClr val="0E9F8E"/>
          </a:solidFill>
          <a:ln/>
        </p:spPr>
      </p:sp>
      <p:sp>
        <p:nvSpPr>
          <p:cNvPr id="3" name="Text 1"/>
          <p:cNvSpPr/>
          <p:nvPr/>
        </p:nvSpPr>
        <p:spPr>
          <a:xfrm>
            <a:off x="713232" y="4572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E9F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MILESTONE DETAILS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94944" y="676656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里程碑完成明细（示例）</a:t>
            </a:r>
            <a:endParaRPr lang="en-US" sz="3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64240" cy="914400"/>
        </p:xfrm>
        <a:graphic>
          <a:graphicData uri="http://schemas.openxmlformats.org/drawingml/2006/table">
            <a:tbl>
              <a:tblPr/>
              <a:tblGrid>
                <a:gridCol w="4114800"/>
                <a:gridCol w="2194560"/>
                <a:gridCol w="1737360"/>
                <a:gridCol w="1554480"/>
                <a:gridCol w="146304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里程碑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负责团队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计划完成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状态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完成度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4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需求调研与方案设计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解决方案部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2026-02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0E9F8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已完成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0F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数据接入与治理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数据平台部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2026-04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0E9F8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已完成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0F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分析看板搭建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交付实施部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2026-06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0E9F8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已完成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0F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 助手集成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 研发部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2026-07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0A6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进行中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0F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用户培训与试运行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客户成功部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2026-08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0A6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进行中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0F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正式上线与验收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项目管理办公室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2026-09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5B6B7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未开始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0F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E1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48640" y="61722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图例：已完成 · 进行中 · 未开始   |   完成度为示例数据，按里程碑权重估算。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654710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云启智能科技有限公司（示例公司）· 2026 年度汇报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351215" y="6547104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示例数据 · 仅供演示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1277295" y="6547104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128016" cy="658368"/>
          </a:xfrm>
          <a:prstGeom prst="rect">
            <a:avLst/>
          </a:prstGeom>
          <a:solidFill>
            <a:srgbClr val="0E9F8E"/>
          </a:solidFill>
          <a:ln/>
        </p:spPr>
      </p:sp>
      <p:sp>
        <p:nvSpPr>
          <p:cNvPr id="3" name="Text 1"/>
          <p:cNvSpPr/>
          <p:nvPr/>
        </p:nvSpPr>
        <p:spPr>
          <a:xfrm>
            <a:off x="713232" y="4572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E9F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94944" y="676656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下一步计划与路线图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3520440" cy="3977640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600200"/>
            <a:ext cx="3520440" cy="777240"/>
          </a:xfrm>
          <a:prstGeom prst="rect">
            <a:avLst/>
          </a:prstGeom>
          <a:solidFill>
            <a:srgbClr val="0E9F8E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170992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2026 Q3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22960" y="20574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上线冲刺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22960" y="2651760"/>
            <a:ext cx="3017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完成 AI 助手集成与验收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全量用户培训与推广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项目正式上线并复盘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343400" y="1600200"/>
            <a:ext cx="3520440" cy="3977640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43400" y="1600200"/>
            <a:ext cx="3520440" cy="777240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12" name="Text 10"/>
          <p:cNvSpPr/>
          <p:nvPr/>
        </p:nvSpPr>
        <p:spPr>
          <a:xfrm>
            <a:off x="4617720" y="170992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2026 Q4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4617720" y="20574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价值深化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617720" y="2651760"/>
            <a:ext cx="3017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扩展 2 个业务场景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建立数据运营例会机制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沉淀行业指标模板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138160" y="1600200"/>
            <a:ext cx="3520440" cy="3977640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138160" y="1600200"/>
            <a:ext cx="3520440" cy="777240"/>
          </a:xfrm>
          <a:prstGeom prst="rect">
            <a:avLst/>
          </a:prstGeom>
          <a:solidFill>
            <a:srgbClr val="E0A64B"/>
          </a:solidFill>
          <a:ln/>
        </p:spPr>
      </p:sp>
      <p:sp>
        <p:nvSpPr>
          <p:cNvPr id="17" name="Text 15"/>
          <p:cNvSpPr/>
          <p:nvPr/>
        </p:nvSpPr>
        <p:spPr>
          <a:xfrm>
            <a:off x="8412480" y="170992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2027 H1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412480" y="20574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规模复制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412480" y="2651760"/>
            <a:ext cx="3017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向 3 家同行业客户复制方案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打磨标准化交付包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启动生态伙伴计划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654710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云启智能科技有限公司（示例公司）· 2026 年度汇报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351215" y="6547104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示例数据 · 仅供演示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1277295" y="6547104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128016" cy="658368"/>
          </a:xfrm>
          <a:prstGeom prst="rect">
            <a:avLst/>
          </a:prstGeom>
          <a:solidFill>
            <a:srgbClr val="0E9F8E"/>
          </a:solidFill>
          <a:ln/>
        </p:spPr>
      </p:sp>
      <p:sp>
        <p:nvSpPr>
          <p:cNvPr id="3" name="Text 1"/>
          <p:cNvSpPr/>
          <p:nvPr/>
        </p:nvSpPr>
        <p:spPr>
          <a:xfrm>
            <a:off x="713232" y="4572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E9F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TARGETS &amp; RESOURCES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94944" y="676656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关键目标与资源投入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48640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68680" y="182880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2026 下半年关键目标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914400" y="2423160"/>
            <a:ext cx="457200" cy="457200"/>
          </a:xfrm>
          <a:prstGeom prst="ellipse">
            <a:avLst/>
          </a:prstGeom>
          <a:solidFill>
            <a:srgbClr val="DCE9F5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2423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554480" y="237744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项目按期上线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554480" y="269748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月完成验收，客户满意度 ≥ 90 分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914400" y="3291840"/>
            <a:ext cx="457200" cy="457200"/>
          </a:xfrm>
          <a:prstGeom prst="ellipse">
            <a:avLst/>
          </a:prstGeom>
          <a:solidFill>
            <a:srgbClr val="DCE9F5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554480" y="324612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价值兑现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554480" y="356616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帮助客户核心指标再改善 15%+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14400" y="4160520"/>
            <a:ext cx="457200" cy="457200"/>
          </a:xfrm>
          <a:prstGeom prst="ellipse">
            <a:avLst/>
          </a:prstGeom>
          <a:solidFill>
            <a:srgbClr val="DCE9F5"/>
          </a:solidFill>
          <a:ln/>
        </p:spPr>
      </p:sp>
      <p:sp>
        <p:nvSpPr>
          <p:cNvPr id="16" name="Text 14"/>
          <p:cNvSpPr/>
          <p:nvPr/>
        </p:nvSpPr>
        <p:spPr>
          <a:xfrm>
            <a:off x="914400" y="4160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554480" y="411480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可复制交付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554480" y="443484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沉淀 1 套标准化行业交付包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914400" y="5029200"/>
            <a:ext cx="457200" cy="457200"/>
          </a:xfrm>
          <a:prstGeom prst="ellipse">
            <a:avLst/>
          </a:prstGeom>
          <a:solidFill>
            <a:srgbClr val="DCE9F5"/>
          </a:solidFill>
          <a:ln/>
        </p:spPr>
      </p:sp>
      <p:sp>
        <p:nvSpPr>
          <p:cNvPr id="20" name="Text 18"/>
          <p:cNvSpPr/>
          <p:nvPr/>
        </p:nvSpPr>
        <p:spPr>
          <a:xfrm>
            <a:off x="914400" y="5029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554480" y="498348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团队成长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554480" y="530352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培养 5 名认证交付顾问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263640" y="1554480"/>
            <a:ext cx="534924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D7E1EC"/>
            </a:solidFill>
            <a:prstDash val="solid"/>
          </a:ln>
          <a:effectLst>
            <a:outerShdw sx="100000" sy="100000" kx="0" ky="0" algn="bl" rotWithShape="0" blurRad="114300" dist="38100" dir="5400000">
              <a:srgbClr val="0F2A4A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6537960" y="18288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下半年资源投入结构（示例，%）</a:t>
            </a:r>
            <a:endParaRPr lang="en-US" sz="1300" dirty="0"/>
          </a:p>
        </p:txBody>
      </p:sp>
      <p:graphicFrame>
        <p:nvGraphicFramePr>
          <p:cNvPr id="25" name="Chart 0" descr=""/>
          <p:cNvGraphicFramePr/>
          <p:nvPr/>
        </p:nvGraphicFramePr>
        <p:xfrm>
          <a:off x="6400800" y="2194560"/>
          <a:ext cx="5120640" cy="3703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6" name="Shape 23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27" name="Text 24"/>
          <p:cNvSpPr/>
          <p:nvPr/>
        </p:nvSpPr>
        <p:spPr>
          <a:xfrm>
            <a:off x="457200" y="654710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云启智能科技有限公司（示例公司）· 2026 年度汇报</a:t>
            </a:r>
            <a:endParaRPr lang="en-US" sz="900" dirty="0"/>
          </a:p>
        </p:txBody>
      </p:sp>
      <p:sp>
        <p:nvSpPr>
          <p:cNvPr id="28" name="Text 25"/>
          <p:cNvSpPr/>
          <p:nvPr/>
        </p:nvSpPr>
        <p:spPr>
          <a:xfrm>
            <a:off x="8351215" y="6547104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示例数据 · 仅供演示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11277295" y="6547104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11680" y="3291840"/>
            <a:ext cx="5943600" cy="5943600"/>
          </a:xfrm>
          <a:prstGeom prst="ellipse">
            <a:avLst/>
          </a:prstGeom>
          <a:solidFill>
            <a:srgbClr val="173D63"/>
          </a:solidFill>
          <a:ln/>
        </p:spPr>
      </p:sp>
      <p:sp>
        <p:nvSpPr>
          <p:cNvPr id="3" name="Shape 1"/>
          <p:cNvSpPr/>
          <p:nvPr/>
        </p:nvSpPr>
        <p:spPr>
          <a:xfrm>
            <a:off x="9601200" y="-2286000"/>
            <a:ext cx="5029200" cy="5029200"/>
          </a:xfrm>
          <a:prstGeom prst="ellipse">
            <a:avLst/>
          </a:prstGeom>
          <a:solidFill>
            <a:srgbClr val="0E9F8E">
              <a:alpha val="22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E9F8E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2286000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携手云启，让数据真正创造价值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932688" y="32918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C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感谢聆听 · 欢迎交流与合作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914400" y="4206240"/>
            <a:ext cx="3200400" cy="914400"/>
          </a:xfrm>
          <a:prstGeom prst="roundRect">
            <a:avLst>
              <a:gd name="adj" fmla="val 8000"/>
            </a:avLst>
          </a:prstGeom>
          <a:solidFill>
            <a:srgbClr val="173D63"/>
          </a:solidFill>
          <a:ln w="12700">
            <a:solidFill>
              <a:srgbClr val="0E9F8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88720" y="43434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4C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邮箱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188720" y="464515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contact@yunqi-demo.example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480560" y="4206240"/>
            <a:ext cx="3200400" cy="914400"/>
          </a:xfrm>
          <a:prstGeom prst="roundRect">
            <a:avLst>
              <a:gd name="adj" fmla="val 8000"/>
            </a:avLst>
          </a:prstGeom>
          <a:solidFill>
            <a:srgbClr val="173D63"/>
          </a:solidFill>
          <a:ln w="12700">
            <a:solidFill>
              <a:srgbClr val="0E9F8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54880" y="43434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4C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电话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754880" y="464515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400-000-0000（示例）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046720" y="4206240"/>
            <a:ext cx="3200400" cy="914400"/>
          </a:xfrm>
          <a:prstGeom prst="roundRect">
            <a:avLst>
              <a:gd name="adj" fmla="val 8000"/>
            </a:avLst>
          </a:prstGeom>
          <a:solidFill>
            <a:srgbClr val="173D63"/>
          </a:solidFill>
          <a:ln w="12700">
            <a:solidFill>
              <a:srgbClr val="0E9F8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21040" y="43434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4C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网址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321040" y="464515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www.yunqi-demo.example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914400" y="626364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E86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本文稿为境核 AI 场景示例，公司名称、联系方式及全部数据均为虚构示例。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云启智能科技有限公司（示例公司）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公司介绍与项目汇报 · 标准版</dc:title>
  <dc:subject>PptxGenJS Presentation</dc:subject>
  <dc:creator>云启智能科技（示例）</dc:creator>
  <cp:lastModifiedBy>云启智能科技（示例）</cp:lastModifiedBy>
  <cp:revision>1</cp:revision>
  <dcterms:created xsi:type="dcterms:W3CDTF">2026-08-31T10:06:39Z</dcterms:created>
  <dcterms:modified xsi:type="dcterms:W3CDTF">2026-08-31T10:06:39Z</dcterms:modified>
</cp:coreProperties>
</file>