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charts/chart1.xml" ContentType="application/vnd.openxmlformats-officedocument.drawingml.chart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</p:sldIdLst>
  <p:notesMasterIdLst>
    <p:notesMasterId r:id="rId11"/>
  </p:notesMasterIdLst>
  <p:sldSz cx="12192000" cy="6858000"/>
  <p:notesSz cx="6858000" cy="12192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notesMaster" Target="notesMasters/notesMaster1.xml"/><Relationship Id="rId12" Type="http://schemas.openxmlformats.org/officeDocument/2006/relationships/presProps" Target="presProps.xml"/><Relationship Id="rId13" Type="http://schemas.openxmlformats.org/officeDocument/2006/relationships/viewProps" Target="viewProps.xml"/><Relationship Id="rId14" Type="http://schemas.openxmlformats.org/officeDocument/2006/relationships/theme" Target="theme/theme1.xml"/><Relationship Id="rId15" Type="http://schemas.openxmlformats.org/officeDocument/2006/relationships/tableStyles" Target="tableStyles.xml"/></Relationships>
</file>

<file path=ppt/charts/_rels/chart1.xml.rels><?xml version="1.0" encoding="UTF-8" standalone="yes"?><Relationships xmlns="http://schemas.openxmlformats.org/package/2006/relationships"><Relationship Id="rId1" Type="http://schemas.openxmlformats.org/officeDocument/2006/relationships/package" Target="../embeddings/Microsoft_Excel_Worksheet1.xlsx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roundedCorners val="1"/>
  <c:chart>
    <c:autoTitleDeleted val="1"/>
    <c:plotArea>
      <c:layout/>
      <c:barChart>
        <c:barDir val="col"/>
        <c:grouping val="cluster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MAE（人次，越低越好）</c:v>
                </c:pt>
              </c:strCache>
            </c:strRef>
          </c:tx>
          <c:spPr>
            <a:solidFill>
              <a:srgbClr val="2C7A8C"/>
            </a:solidFill>
            <a:effectLst/>
          </c:spPr>
          <c:invertIfNegative val="0"/>
          <c:dLbls>
            <c:numFmt formatCode="0.0" sourceLinked="0"/>
            <c:txPr>
              <a:bodyPr/>
              <a:lstStyle/>
              <a:p>
                <a:pPr>
                  <a:defRPr b="1" i="0" strike="noStrike" sz="1200" u="none">
                    <a:solidFill>
                      <a:srgbClr val="16263F"/>
                    </a:solidFill>
                    <a:latin typeface="Noto Sans CJK SC"/>
                  </a:defRPr>
                </a:pPr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</c:dLbls>
          <c:cat>
            <c:multiLvlStrRef>
              <c:f>Sheet1!$A$2:$A$7</c:f>
              <c:multiLvlStrCache>
                <c:ptCount val="6"/>
                <c:lvl>
                  <c:pt idx="0">
                    <c:v>ARIMA</c:v>
                  </c:pt>
                  <c:pt idx="1">
                    <c:v>SVR</c:v>
                  </c:pt>
                  <c:pt idx="2">
                    <c:v>LSTM</c:v>
                  </c:pt>
                  <c:pt idx="3">
                    <c:v>GRU</c:v>
                  </c:pt>
                  <c:pt idx="4">
                    <c:v>STGCN</c:v>
                  </c:pt>
                  <c:pt idx="5">
                    <c:v>本文</c:v>
                  </c:pt>
                </c:lvl>
              </c:multiLvlStrCache>
            </c:multiLvlStrRef>
          </c:cat>
          <c:val>
            <c:numRef>
              <c:f>Sheet1!$B$2:$B$7</c:f>
              <c:numCache>
                <c:formatCode>General</c:formatCode>
                <c:ptCount val="6"/>
                <c:pt idx="0">
                  <c:v>36.8</c:v>
                </c:pt>
                <c:pt idx="1">
                  <c:v>33.1</c:v>
                </c:pt>
                <c:pt idx="2">
                  <c:v>27.4</c:v>
                </c:pt>
                <c:pt idx="3">
                  <c:v>26.2</c:v>
                </c:pt>
                <c:pt idx="4">
                  <c:v>22.9</c:v>
                </c:pt>
                <c:pt idx="5">
                  <c:v>19.3</c:v>
                </c:pt>
              </c:numCache>
            </c:numRef>
          </c:val>
        </c:ser>
        <c:dLbls>
          <c:numFmt formatCode="0.0" sourceLinked="0"/>
          <c:txPr>
            <a:bodyPr/>
            <a:lstStyle/>
            <a:p>
              <a:pPr>
                <a:defRPr b="1" i="0" strike="noStrike" sz="1200" u="none">
                  <a:solidFill>
                    <a:srgbClr val="16263F"/>
                  </a:solidFill>
                  <a:latin typeface="Noto Sans CJK SC"/>
                </a:defRPr>
              </a:pPr>
            </a:p>
          </c:txPr>
          <c:showLegendKey val="0"/>
          <c:showVal val="1"/>
          <c:showCatName val="0"/>
          <c:showSerName val="0"/>
          <c:showPercent val="0"/>
          <c:showBubbleSize val="0"/>
          <c:showLeaderLines val="0"/>
        </c:dLbls>
        <c:gapWidth val="150"/>
        <c:overlap val="0"/>
        <c:axId val="2094734554"/>
        <c:axId val="2094734552"/>
        <c:axId val="2094734556"/>
      </c:barChart>
      <c:catAx>
        <c:axId val="2094734554"/>
        <c:scaling>
          <c:orientation val="minMax"/>
        </c:scaling>
        <c:delete val="0"/>
        <c:axPos val="b"/>
        <c:numFmt formatCode="General" sourceLinked="1"/>
        <c:majorTickMark val="out"/>
        <c:minorTickMark val="none"/>
        <c:tickLblPos val="low"/>
        <c:spPr>
          <a:ln w="12700" cap="flat">
            <a:solidFill>
              <a:srgbClr val="888888"/>
            </a:solidFill>
            <a:prstDash val="solid"/>
            <a:round/>
          </a:ln>
        </c:spPr>
        <c:txPr>
          <a:bodyPr/>
          <a:lstStyle/>
          <a:p>
            <a:pPr>
              <a:defRPr sz="1200" b="0" i="0" u="none" strike="noStrike">
                <a:solidFill>
                  <a:srgbClr val="1E293B"/>
                </a:solidFill>
                <a:latin typeface="Noto Sans CJK SC"/>
              </a:defRPr>
            </a:pPr>
            <a:endParaRPr lang="en-US"/>
          </a:p>
        </c:txPr>
        <c:crossAx val="2094734552"/>
        <c:crosses val="autoZero"/>
        <c:auto val="1"/>
        <c:lblAlgn val="ctr"/>
        <c:noMultiLvlLbl val="1"/>
      </c:catAx>
      <c:valAx>
        <c:axId val="2094734552"/>
        <c:scaling>
          <c:orientation val="minMax"/>
          <c:max val="42"/>
          <c:min val="0"/>
        </c:scaling>
        <c:delete val="0"/>
        <c:axPos val="l"/>
        <c:majorGridlines>
          <c:spPr>
            <a:ln w="6350" cap="flat">
              <a:solidFill>
                <a:srgbClr val="D9E0EA"/>
              </a:solidFill>
              <a:prstDash val="solid"/>
              <a:round/>
            </a:ln>
          </c:spPr>
        </c:majorGridlines>
        <c:numFmt formatCode="General" sourceLinked="0"/>
        <c:majorTickMark val="out"/>
        <c:minorTickMark val="none"/>
        <c:tickLblPos val="nextTo"/>
        <c:spPr>
          <a:ln w="12700" cap="flat">
            <a:solidFill>
              <a:srgbClr val="888888"/>
            </a:solidFill>
            <a:prstDash val="solid"/>
            <a:round/>
          </a:ln>
        </c:spPr>
        <c:txPr>
          <a:bodyPr/>
          <a:lstStyle/>
          <a:p>
            <a:pPr>
              <a:defRPr sz="1000" b="0" i="0" u="none" strike="noStrike">
                <a:solidFill>
                  <a:srgbClr val="5B6B82"/>
                </a:solidFill>
                <a:latin typeface="Arial"/>
              </a:defRPr>
            </a:pPr>
            <a:endParaRPr lang="en-US"/>
          </a:p>
        </c:txPr>
        <c:crossAx val="2094734554"/>
        <c:crosses val="autoZero"/>
        <c:crossBetween val="between"/>
      </c:valAx>
      <c:spPr>
        <a:solidFill>
          <a:srgbClr val="FFFFFF"/>
        </a:solidFill>
        <a:ln>
          <a:noFill/>
        </a:ln>
        <a:effectLst/>
      </c:spPr>
    </c:plotArea>
    <c:legend>
      <c:legendPos val="t"/>
      <c:overlay val="0"/>
      <c:txPr>
        <a:bodyPr/>
        <a:lstStyle/>
        <a:p>
          <a:pPr>
            <a:defRPr sz="1200">
              <a:latin typeface="Noto Sans CJK SC"/>
              <a:cs typeface="Noto Sans CJK SC"/>
            </a:defRPr>
          </a:pPr>
          <a:endParaRPr lang="en-US"/>
        </a:p>
      </c:txPr>
    </c:legend>
    <c:plotVisOnly val="1"/>
    <c:dispBlanksAs val="span"/>
  </c:chart>
  <c:spPr>
    <a:solidFill>
      <a:srgbClr val="FFFFFF"/>
    </a:solidFill>
    <a:ln>
      <a:noFill/>
    </a:ln>
    <a:effectLst/>
  </c:spPr>
  <c:externalData r:id="rId1">
    <c:autoUpdate val="0"/>
  </c:externalData>
</c:chartSpace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提示卡：各位老师好，我用约7分钟汇报《基于时空图神经网络的城市轨道交通短时客流预测研究》。为节省时间，我先给结论、再讲方法与依据。数据均为示例。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提示卡：用一页把全文讲清——问题是高峰客流难预测；方法是把空间、时间、外部因素统一进一个图神经网络；成效是误差比最强基线再降约16%，高峰误差控制在15%以内。下面展开关键三点。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提示卡：一句话说清动机——高峰客流难预测，是因为它沿路网传导又受天气活动影响，而已有模型把路网当静态、忽略外部因素。所以本文要回答右边这个核心问题。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提示卡：方法就三招——双重动态图管空间、门控时间卷积管时间、注意力管外部因素。底部这条数据流展示从输入到未来30分钟客流的端到端过程，整个网络一起训练。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提示卡：结果三句话——第一，MAE比最强基线STGCN再降约16%；第二，高峰MAPE 13.6%，达到可用标准；第三，预测越远越能看出优势，+30分钟误差只有对手的七成。数据为示例。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提示卡：创新点用三句口诀记——让路网动起来（动态图）、让模型懂天气（外部因素注意力）、让预测看得远（多步框架）。这也是本文相对已有工作的三点主要贡献。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提示卡：结论——方法有效、误差更低、且有工程落地潜力。下一步做三件事：多城迁移、实时在线预警、可解释性。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提示卡（自用）：这一页在正式汇报时通常不展示，用于答辩前自我准备；老师提问时可据此从容作答。六个问题覆盖模型选择、数据真实性、过拟合、相对提升、部署与局限。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提示卡：汇报结束，感谢老师，请老师提问。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chart" Target="/ppt/charts/chart1.xml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9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16263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3566160" cy="6858000"/>
          </a:xfrm>
          <a:prstGeom prst="rect">
            <a:avLst/>
          </a:prstGeom>
          <a:solidFill>
            <a:srgbClr val="2C7A8C"/>
          </a:solidFill>
          <a:ln/>
        </p:spPr>
      </p:sp>
      <p:sp>
        <p:nvSpPr>
          <p:cNvPr id="3" name="Shape 1"/>
          <p:cNvSpPr/>
          <p:nvPr/>
        </p:nvSpPr>
        <p:spPr>
          <a:xfrm>
            <a:off x="3566160" y="0"/>
            <a:ext cx="109728" cy="6858000"/>
          </a:xfrm>
          <a:prstGeom prst="rect">
            <a:avLst/>
          </a:prstGeom>
          <a:solidFill>
            <a:srgbClr val="E0A458"/>
          </a:solidFill>
          <a:ln/>
        </p:spPr>
      </p:sp>
      <p:sp>
        <p:nvSpPr>
          <p:cNvPr id="4" name="Text 2"/>
          <p:cNvSpPr/>
          <p:nvPr/>
        </p:nvSpPr>
        <p:spPr>
          <a:xfrm>
            <a:off x="548640" y="548640"/>
            <a:ext cx="274320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500" b="1" spc="300" kern="0" dirty="0">
                <a:solidFill>
                  <a:srgbClr val="16263F"/>
                </a:solidFill>
                <a:latin typeface="Noto Sans CJK SC" pitchFamily="34" charset="0"/>
                <a:ea typeface="Noto Sans CJK SC" pitchFamily="34" charset="-122"/>
                <a:cs typeface="Noto Sans CJK SC" pitchFamily="34" charset="-120"/>
              </a:rPr>
              <a:t>精简汇报</a:t>
            </a:r>
            <a:endParaRPr lang="en-US" sz="1500" dirty="0"/>
          </a:p>
        </p:txBody>
      </p:sp>
      <p:sp>
        <p:nvSpPr>
          <p:cNvPr id="5" name="Text 3"/>
          <p:cNvSpPr/>
          <p:nvPr/>
        </p:nvSpPr>
        <p:spPr>
          <a:xfrm>
            <a:off x="502920" y="2286000"/>
            <a:ext cx="2926080" cy="20116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lnSpc>
                <a:spcPct val="95000"/>
              </a:lnSpc>
              <a:buNone/>
            </a:pPr>
            <a:r>
              <a:rPr lang="en-US" sz="6600" b="1" dirty="0">
                <a:solidFill>
                  <a:srgbClr val="FFFFFF"/>
                </a:solidFill>
                <a:latin typeface="Noto Serif CJK SC" pitchFamily="34" charset="0"/>
                <a:ea typeface="Noto Serif CJK SC" pitchFamily="34" charset="-122"/>
                <a:cs typeface="Noto Serif CJK SC" pitchFamily="34" charset="-120"/>
              </a:rPr>
              <a:t>6–8</a:t>
            </a:r>
            <a:endParaRPr lang="en-US" sz="6600" dirty="0"/>
          </a:p>
          <a:p>
            <a:pPr indent="0" marL="0">
              <a:lnSpc>
                <a:spcPct val="95000"/>
              </a:lnSpc>
              <a:buNone/>
            </a:pPr>
            <a:r>
              <a:rPr lang="en-US" sz="6600" b="1" dirty="0">
                <a:solidFill>
                  <a:srgbClr val="FFFFFF"/>
                </a:solidFill>
                <a:latin typeface="Noto Serif CJK SC" pitchFamily="34" charset="0"/>
                <a:ea typeface="Noto Serif CJK SC" pitchFamily="34" charset="-122"/>
                <a:cs typeface="Noto Serif CJK SC" pitchFamily="34" charset="-120"/>
              </a:rPr>
              <a:t>min</a:t>
            </a:r>
            <a:endParaRPr lang="en-US" sz="6600" dirty="0"/>
          </a:p>
        </p:txBody>
      </p:sp>
      <p:sp>
        <p:nvSpPr>
          <p:cNvPr id="6" name="Text 4"/>
          <p:cNvSpPr/>
          <p:nvPr/>
        </p:nvSpPr>
        <p:spPr>
          <a:xfrm>
            <a:off x="548640" y="4572000"/>
            <a:ext cx="283464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400" dirty="0">
                <a:solidFill>
                  <a:srgbClr val="16263F"/>
                </a:solidFill>
                <a:latin typeface="Noto Sans CJK SC" pitchFamily="34" charset="0"/>
                <a:ea typeface="Noto Sans CJK SC" pitchFamily="34" charset="-122"/>
                <a:cs typeface="Noto Sans CJK SC" pitchFamily="34" charset="-120"/>
              </a:rPr>
              <a:t>电梯式 · 要点前置</a:t>
            </a:r>
            <a:endParaRPr lang="en-US" sz="1400" dirty="0"/>
          </a:p>
        </p:txBody>
      </p:sp>
      <p:sp>
        <p:nvSpPr>
          <p:cNvPr id="7" name="Text 5"/>
          <p:cNvSpPr/>
          <p:nvPr/>
        </p:nvSpPr>
        <p:spPr>
          <a:xfrm>
            <a:off x="4206240" y="1371600"/>
            <a:ext cx="749808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600" b="1" spc="300" kern="0" dirty="0">
                <a:solidFill>
                  <a:srgbClr val="E0A458"/>
                </a:solidFill>
                <a:latin typeface="Noto Sans CJK SC" pitchFamily="34" charset="0"/>
                <a:ea typeface="Noto Sans CJK SC" pitchFamily="34" charset="-122"/>
                <a:cs typeface="Noto Sans CJK SC" pitchFamily="34" charset="-120"/>
              </a:rPr>
              <a:t>硕士学位论文答辩</a:t>
            </a:r>
            <a:endParaRPr lang="en-US" sz="1600" dirty="0"/>
          </a:p>
        </p:txBody>
      </p:sp>
      <p:sp>
        <p:nvSpPr>
          <p:cNvPr id="8" name="Text 6"/>
          <p:cNvSpPr/>
          <p:nvPr/>
        </p:nvSpPr>
        <p:spPr>
          <a:xfrm>
            <a:off x="4206240" y="1874520"/>
            <a:ext cx="7589520" cy="16459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lnSpc>
                <a:spcPct val="112000"/>
              </a:lnSpc>
              <a:buNone/>
            </a:pPr>
            <a:r>
              <a:rPr lang="en-US" sz="3300" b="1" dirty="0">
                <a:solidFill>
                  <a:srgbClr val="FFFFFF"/>
                </a:solidFill>
                <a:latin typeface="Noto Serif CJK SC" pitchFamily="34" charset="0"/>
                <a:ea typeface="Noto Serif CJK SC" pitchFamily="34" charset="-122"/>
                <a:cs typeface="Noto Serif CJK SC" pitchFamily="34" charset="-120"/>
              </a:rPr>
              <a:t>基于时空图神经网络的</a:t>
            </a:r>
            <a:endParaRPr lang="en-US" sz="3300" dirty="0"/>
          </a:p>
          <a:p>
            <a:pPr indent="0" marL="0">
              <a:lnSpc>
                <a:spcPct val="112000"/>
              </a:lnSpc>
              <a:buNone/>
            </a:pPr>
            <a:r>
              <a:rPr lang="en-US" sz="3300" b="1" dirty="0">
                <a:solidFill>
                  <a:srgbClr val="FFFFFF"/>
                </a:solidFill>
                <a:latin typeface="Noto Serif CJK SC" pitchFamily="34" charset="0"/>
                <a:ea typeface="Noto Serif CJK SC" pitchFamily="34" charset="-122"/>
                <a:cs typeface="Noto Serif CJK SC" pitchFamily="34" charset="-120"/>
              </a:rPr>
              <a:t>城市轨道交通短时客流预测研究</a:t>
            </a:r>
            <a:endParaRPr lang="en-US" sz="3300" dirty="0"/>
          </a:p>
        </p:txBody>
      </p:sp>
      <p:sp>
        <p:nvSpPr>
          <p:cNvPr id="9" name="Shape 7"/>
          <p:cNvSpPr/>
          <p:nvPr/>
        </p:nvSpPr>
        <p:spPr>
          <a:xfrm>
            <a:off x="4224528" y="3657600"/>
            <a:ext cx="1280160" cy="54864"/>
          </a:xfrm>
          <a:prstGeom prst="rect">
            <a:avLst/>
          </a:prstGeom>
          <a:solidFill>
            <a:srgbClr val="E0A458"/>
          </a:solidFill>
          <a:ln/>
        </p:spPr>
      </p:sp>
      <p:sp>
        <p:nvSpPr>
          <p:cNvPr id="10" name="Text 8"/>
          <p:cNvSpPr/>
          <p:nvPr/>
        </p:nvSpPr>
        <p:spPr>
          <a:xfrm>
            <a:off x="4224528" y="3977640"/>
            <a:ext cx="7498080" cy="1463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lnSpc>
                <a:spcPct val="150000"/>
              </a:lnSpc>
              <a:buNone/>
            </a:pPr>
            <a:r>
              <a:rPr lang="en-US" sz="1500" b="1" dirty="0">
                <a:solidFill>
                  <a:srgbClr val="3E9AAE"/>
                </a:solidFill>
                <a:latin typeface="Noto Sans CJK SC" pitchFamily="34" charset="0"/>
                <a:ea typeface="Noto Sans CJK SC" pitchFamily="34" charset="-122"/>
                <a:cs typeface="Noto Sans CJK SC" pitchFamily="34" charset="-120"/>
              </a:rPr>
              <a:t>答辩人：</a:t>
            </a:r>
            <a:pPr indent="0" marL="0">
              <a:lnSpc>
                <a:spcPct val="150000"/>
              </a:lnSpc>
              <a:buNone/>
            </a:pPr>
            <a:r>
              <a:rPr lang="en-US" sz="1500" dirty="0">
                <a:solidFill>
                  <a:srgbClr val="F4F6FA"/>
                </a:solidFill>
                <a:latin typeface="Noto Sans CJK SC" pitchFamily="34" charset="0"/>
                <a:ea typeface="Noto Sans CJK SC" pitchFamily="34" charset="-122"/>
                <a:cs typeface="Noto Sans CJK SC" pitchFamily="34" charset="-120"/>
              </a:rPr>
              <a:t>示例·张同学　导师：示例·李教授</a:t>
            </a:r>
            <a:endParaRPr lang="en-US" sz="1500" dirty="0"/>
          </a:p>
          <a:p>
            <a:pPr indent="0" marL="0">
              <a:lnSpc>
                <a:spcPct val="150000"/>
              </a:lnSpc>
              <a:buNone/>
            </a:pPr>
            <a:r>
              <a:rPr lang="en-US" sz="1500" b="1" dirty="0">
                <a:solidFill>
                  <a:srgbClr val="3E9AAE"/>
                </a:solidFill>
                <a:latin typeface="Noto Sans CJK SC" pitchFamily="34" charset="0"/>
                <a:ea typeface="Noto Sans CJK SC" pitchFamily="34" charset="-122"/>
                <a:cs typeface="Noto Sans CJK SC" pitchFamily="34" charset="-120"/>
              </a:rPr>
              <a:t>培养单位：</a:t>
            </a:r>
            <a:pPr indent="0" marL="0">
              <a:lnSpc>
                <a:spcPct val="150000"/>
              </a:lnSpc>
              <a:buNone/>
            </a:pPr>
            <a:r>
              <a:rPr lang="en-US" sz="1500" dirty="0">
                <a:solidFill>
                  <a:srgbClr val="F4F6FA"/>
                </a:solidFill>
                <a:latin typeface="Noto Sans CJK SC" pitchFamily="34" charset="0"/>
                <a:ea typeface="Noto Sans CJK SC" pitchFamily="34" charset="-122"/>
                <a:cs typeface="Noto Sans CJK SC" pitchFamily="34" charset="-120"/>
              </a:rPr>
              <a:t>示例大学 交通与物流学院</a:t>
            </a:r>
            <a:endParaRPr lang="en-US" sz="1500" dirty="0"/>
          </a:p>
          <a:p>
            <a:pPr indent="0" marL="0">
              <a:lnSpc>
                <a:spcPct val="150000"/>
              </a:lnSpc>
              <a:buNone/>
            </a:pPr>
            <a:r>
              <a:rPr lang="en-US" sz="1500" b="1" dirty="0">
                <a:solidFill>
                  <a:srgbClr val="3E9AAE"/>
                </a:solidFill>
                <a:latin typeface="Noto Sans CJK SC" pitchFamily="34" charset="0"/>
                <a:ea typeface="Noto Sans CJK SC" pitchFamily="34" charset="-122"/>
                <a:cs typeface="Noto Sans CJK SC" pitchFamily="34" charset="-120"/>
              </a:rPr>
              <a:t>答辩日期：</a:t>
            </a:r>
            <a:pPr indent="0" marL="0">
              <a:lnSpc>
                <a:spcPct val="150000"/>
              </a:lnSpc>
              <a:buNone/>
            </a:pPr>
            <a:r>
              <a:rPr lang="en-US" sz="1500" dirty="0">
                <a:solidFill>
                  <a:srgbClr val="F4F6FA"/>
                </a:solidFill>
                <a:latin typeface="Noto Sans CJK SC" pitchFamily="34" charset="0"/>
                <a:ea typeface="Noto Sans CJK SC" pitchFamily="34" charset="-122"/>
                <a:cs typeface="Noto Sans CJK SC" pitchFamily="34" charset="-120"/>
              </a:rPr>
              <a:t>2026年6月（示例）</a:t>
            </a:r>
            <a:endParaRPr lang="en-US" sz="1500" dirty="0"/>
          </a:p>
        </p:txBody>
      </p:sp>
      <p:sp>
        <p:nvSpPr>
          <p:cNvPr id="11" name="Text 9"/>
          <p:cNvSpPr/>
          <p:nvPr/>
        </p:nvSpPr>
        <p:spPr>
          <a:xfrm>
            <a:off x="4206240" y="6309360"/>
            <a:ext cx="73152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000" i="1" dirty="0">
                <a:solidFill>
                  <a:srgbClr val="5B6B82"/>
                </a:solidFill>
                <a:latin typeface="Noto Sans CJK SC" pitchFamily="34" charset="0"/>
                <a:ea typeface="Noto Sans CJK SC" pitchFamily="34" charset="-122"/>
                <a:cs typeface="Noto Sans CJK SC" pitchFamily="34" charset="-120"/>
              </a:rPr>
              <a:t>示例演示文稿 · 数据均为教学示意，非真实调研</a:t>
            </a:r>
            <a:endParaRPr lang="en-US" sz="10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4F6FA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12191695" cy="146304"/>
          </a:xfrm>
          <a:prstGeom prst="rect">
            <a:avLst/>
          </a:prstGeom>
          <a:solidFill>
            <a:srgbClr val="2C7A8C"/>
          </a:solidFill>
          <a:ln/>
        </p:spPr>
      </p:sp>
      <p:sp>
        <p:nvSpPr>
          <p:cNvPr id="3" name="Shape 1"/>
          <p:cNvSpPr/>
          <p:nvPr/>
        </p:nvSpPr>
        <p:spPr>
          <a:xfrm>
            <a:off x="0" y="146304"/>
            <a:ext cx="12191695" cy="45720"/>
          </a:xfrm>
          <a:prstGeom prst="rect">
            <a:avLst/>
          </a:prstGeom>
          <a:solidFill>
            <a:srgbClr val="E0A458"/>
          </a:solidFill>
          <a:ln/>
        </p:spPr>
      </p:sp>
      <p:sp>
        <p:nvSpPr>
          <p:cNvPr id="4" name="Text 2"/>
          <p:cNvSpPr/>
          <p:nvPr/>
        </p:nvSpPr>
        <p:spPr>
          <a:xfrm>
            <a:off x="640080" y="457200"/>
            <a:ext cx="10881360" cy="31089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300" b="1" spc="200" kern="0" dirty="0">
                <a:solidFill>
                  <a:srgbClr val="2C7A8C"/>
                </a:solidFill>
                <a:latin typeface="Noto Sans CJK SC" pitchFamily="34" charset="0"/>
                <a:ea typeface="Noto Sans CJK SC" pitchFamily="34" charset="-122"/>
                <a:cs typeface="Noto Sans CJK SC" pitchFamily="34" charset="-120"/>
              </a:rPr>
              <a:t>OVERVIEW · 一页读懂</a:t>
            </a:r>
            <a:endParaRPr lang="en-US" sz="1300" dirty="0"/>
          </a:p>
        </p:txBody>
      </p:sp>
      <p:sp>
        <p:nvSpPr>
          <p:cNvPr id="5" name="Text 3"/>
          <p:cNvSpPr/>
          <p:nvPr/>
        </p:nvSpPr>
        <p:spPr>
          <a:xfrm>
            <a:off x="640080" y="749808"/>
            <a:ext cx="10881360" cy="6400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700" b="1" dirty="0">
                <a:solidFill>
                  <a:srgbClr val="16263F"/>
                </a:solidFill>
                <a:latin typeface="Noto Serif CJK SC" pitchFamily="34" charset="0"/>
                <a:ea typeface="Noto Serif CJK SC" pitchFamily="34" charset="-122"/>
                <a:cs typeface="Noto Serif CJK SC" pitchFamily="34" charset="-120"/>
              </a:rPr>
              <a:t>一页读懂：问题 → 方法 → 成效</a:t>
            </a:r>
            <a:endParaRPr lang="en-US" sz="2700" dirty="0"/>
          </a:p>
        </p:txBody>
      </p:sp>
      <p:sp>
        <p:nvSpPr>
          <p:cNvPr id="6" name="Shape 4"/>
          <p:cNvSpPr/>
          <p:nvPr/>
        </p:nvSpPr>
        <p:spPr>
          <a:xfrm>
            <a:off x="640080" y="6419088"/>
            <a:ext cx="10908792" cy="0"/>
          </a:xfrm>
          <a:prstGeom prst="line">
            <a:avLst/>
          </a:prstGeom>
          <a:noFill/>
          <a:ln w="12700">
            <a:solidFill>
              <a:srgbClr val="D9E0EA"/>
            </a:solidFill>
            <a:prstDash val="solid"/>
          </a:ln>
        </p:spPr>
      </p:sp>
      <p:sp>
        <p:nvSpPr>
          <p:cNvPr id="7" name="Text 5"/>
          <p:cNvSpPr/>
          <p:nvPr/>
        </p:nvSpPr>
        <p:spPr>
          <a:xfrm>
            <a:off x="640080" y="6473952"/>
            <a:ext cx="8229600" cy="29260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900" dirty="0">
                <a:solidFill>
                  <a:srgbClr val="5B6B82"/>
                </a:solidFill>
                <a:latin typeface="Noto Sans CJK SC" pitchFamily="34" charset="0"/>
                <a:ea typeface="Noto Sans CJK SC" pitchFamily="34" charset="-122"/>
                <a:cs typeface="Noto Sans CJK SC" pitchFamily="34" charset="-120"/>
              </a:rPr>
              <a:t>硕士学位论文答辩 · 精简版</a:t>
            </a:r>
            <a:endParaRPr lang="en-US" sz="900" dirty="0"/>
          </a:p>
        </p:txBody>
      </p:sp>
      <p:sp>
        <p:nvSpPr>
          <p:cNvPr id="8" name="Text 6"/>
          <p:cNvSpPr/>
          <p:nvPr/>
        </p:nvSpPr>
        <p:spPr>
          <a:xfrm>
            <a:off x="10607040" y="6473952"/>
            <a:ext cx="941832" cy="29260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900" dirty="0">
                <a:solidFill>
                  <a:srgbClr val="5B6B82"/>
                </a:solidFill>
                <a:latin typeface="Noto Sans CJK SC" pitchFamily="34" charset="0"/>
                <a:ea typeface="Noto Sans CJK SC" pitchFamily="34" charset="-122"/>
                <a:cs typeface="Noto Sans CJK SC" pitchFamily="34" charset="-120"/>
              </a:rPr>
              <a:t>2</a:t>
            </a:r>
            <a:endParaRPr lang="en-US" sz="900" dirty="0"/>
          </a:p>
        </p:txBody>
      </p:sp>
      <p:sp>
        <p:nvSpPr>
          <p:cNvPr id="9" name="Shape 7"/>
          <p:cNvSpPr/>
          <p:nvPr/>
        </p:nvSpPr>
        <p:spPr>
          <a:xfrm>
            <a:off x="640080" y="1691640"/>
            <a:ext cx="3566160" cy="3977640"/>
          </a:xfrm>
          <a:prstGeom prst="rect">
            <a:avLst/>
          </a:prstGeom>
          <a:solidFill>
            <a:srgbClr val="FFFFFF"/>
          </a:solidFill>
          <a:ln w="12700">
            <a:solidFill>
              <a:srgbClr val="D9E0EA"/>
            </a:solidFill>
            <a:prstDash val="solid"/>
          </a:ln>
          <a:effectLst>
            <a:outerShdw sx="100000" sy="100000" kx="0" ky="0" algn="bl" rotWithShape="0" blurRad="76200" dist="25400" dir="8100000">
              <a:srgbClr val="16263F">
                <a:alpha val="10000"/>
              </a:srgbClr>
            </a:outerShdw>
          </a:effectLst>
        </p:spPr>
      </p:sp>
      <p:sp>
        <p:nvSpPr>
          <p:cNvPr id="10" name="Shape 8"/>
          <p:cNvSpPr/>
          <p:nvPr/>
        </p:nvSpPr>
        <p:spPr>
          <a:xfrm>
            <a:off x="640080" y="1691640"/>
            <a:ext cx="3566160" cy="822960"/>
          </a:xfrm>
          <a:prstGeom prst="rect">
            <a:avLst/>
          </a:prstGeom>
          <a:solidFill>
            <a:srgbClr val="1F3A5F"/>
          </a:solidFill>
          <a:ln/>
        </p:spPr>
      </p:sp>
      <p:sp>
        <p:nvSpPr>
          <p:cNvPr id="11" name="Text 9"/>
          <p:cNvSpPr/>
          <p:nvPr/>
        </p:nvSpPr>
        <p:spPr>
          <a:xfrm>
            <a:off x="640080" y="1783080"/>
            <a:ext cx="3566160" cy="4114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2100" b="1" dirty="0">
                <a:solidFill>
                  <a:srgbClr val="FFFFFF"/>
                </a:solidFill>
                <a:latin typeface="Noto Serif CJK SC" pitchFamily="34" charset="0"/>
                <a:ea typeface="Noto Serif CJK SC" pitchFamily="34" charset="-122"/>
                <a:cs typeface="Noto Serif CJK SC" pitchFamily="34" charset="-120"/>
              </a:rPr>
              <a:t>问题</a:t>
            </a:r>
            <a:endParaRPr lang="en-US" sz="2100" dirty="0"/>
          </a:p>
        </p:txBody>
      </p:sp>
      <p:sp>
        <p:nvSpPr>
          <p:cNvPr id="12" name="Text 10"/>
          <p:cNvSpPr/>
          <p:nvPr/>
        </p:nvSpPr>
        <p:spPr>
          <a:xfrm>
            <a:off x="640080" y="2212848"/>
            <a:ext cx="356616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100" spc="300" kern="0" dirty="0">
                <a:solidFill>
                  <a:srgbClr val="EAF1F4"/>
                </a:solidFill>
                <a:latin typeface="Noto Sans CJK SC" pitchFamily="34" charset="0"/>
                <a:ea typeface="Noto Sans CJK SC" pitchFamily="34" charset="-122"/>
                <a:cs typeface="Noto Sans CJK SC" pitchFamily="34" charset="-120"/>
              </a:rPr>
              <a:t>PROBLEM</a:t>
            </a:r>
            <a:endParaRPr lang="en-US" sz="1100" dirty="0"/>
          </a:p>
        </p:txBody>
      </p:sp>
      <p:sp>
        <p:nvSpPr>
          <p:cNvPr id="13" name="Text 11"/>
          <p:cNvSpPr/>
          <p:nvPr/>
        </p:nvSpPr>
        <p:spPr>
          <a:xfrm>
            <a:off x="932688" y="2788920"/>
            <a:ext cx="3017520" cy="2743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342900" indent="-342900">
              <a:lnSpc>
                <a:spcPct val="115000"/>
              </a:lnSpc>
              <a:spcAft>
                <a:spcPts val="1400"/>
              </a:spcAft>
              <a:buSzPct val="100000"/>
              <a:buChar char="•"/>
            </a:pPr>
            <a:r>
              <a:rPr lang="en-US" sz="1400" dirty="0">
                <a:solidFill>
                  <a:srgbClr val="1E293B"/>
                </a:solidFill>
                <a:latin typeface="Noto Sans CJK SC" pitchFamily="34" charset="0"/>
                <a:ea typeface="Noto Sans CJK SC" pitchFamily="34" charset="-122"/>
                <a:cs typeface="Noto Sans CJK SC" pitchFamily="34" charset="-120"/>
              </a:rPr>
              <a:t>城轨高峰客流瞬时骤增，难提前调度</a:t>
            </a:r>
            <a:endParaRPr lang="en-US" sz="1400" dirty="0"/>
          </a:p>
          <a:p>
            <a:pPr marL="342900" indent="-342900">
              <a:lnSpc>
                <a:spcPct val="115000"/>
              </a:lnSpc>
              <a:spcAft>
                <a:spcPts val="1400"/>
              </a:spcAft>
              <a:buSzPct val="100000"/>
              <a:buChar char="•"/>
            </a:pPr>
            <a:r>
              <a:rPr lang="en-US" sz="1400" dirty="0">
                <a:solidFill>
                  <a:srgbClr val="1E293B"/>
                </a:solidFill>
                <a:latin typeface="Noto Sans CJK SC" pitchFamily="34" charset="0"/>
                <a:ea typeface="Noto Sans CJK SC" pitchFamily="34" charset="-122"/>
                <a:cs typeface="Noto Sans CJK SC" pitchFamily="34" charset="-120"/>
              </a:rPr>
              <a:t>客流受时空 + 天气/活动多重耦合</a:t>
            </a:r>
            <a:endParaRPr lang="en-US" sz="1400" dirty="0"/>
          </a:p>
          <a:p>
            <a:pPr marL="342900" indent="-342900">
              <a:lnSpc>
                <a:spcPct val="115000"/>
              </a:lnSpc>
              <a:spcAft>
                <a:spcPts val="1400"/>
              </a:spcAft>
              <a:buSzPct val="100000"/>
              <a:buChar char="•"/>
            </a:pPr>
            <a:r>
              <a:rPr lang="en-US" sz="1400" dirty="0">
                <a:solidFill>
                  <a:srgbClr val="1E293B"/>
                </a:solidFill>
                <a:latin typeface="Noto Sans CJK SC" pitchFamily="34" charset="0"/>
                <a:ea typeface="Noto Sans CJK SC" pitchFamily="34" charset="-122"/>
                <a:cs typeface="Noto Sans CJK SC" pitchFamily="34" charset="-120"/>
              </a:rPr>
              <a:t>传统单站点模型难刻画路网联动</a:t>
            </a:r>
            <a:endParaRPr lang="en-US" sz="1400" dirty="0"/>
          </a:p>
        </p:txBody>
      </p:sp>
      <p:sp>
        <p:nvSpPr>
          <p:cNvPr id="14" name="Shape 12"/>
          <p:cNvSpPr/>
          <p:nvPr/>
        </p:nvSpPr>
        <p:spPr>
          <a:xfrm rot="2700000">
            <a:off x="4215384" y="3291840"/>
            <a:ext cx="182880" cy="182880"/>
          </a:xfrm>
          <a:prstGeom prst="rect">
            <a:avLst/>
          </a:prstGeom>
          <a:solidFill>
            <a:srgbClr val="E0A458"/>
          </a:solidFill>
          <a:ln/>
        </p:spPr>
      </p:sp>
      <p:sp>
        <p:nvSpPr>
          <p:cNvPr id="15" name="Shape 13"/>
          <p:cNvSpPr/>
          <p:nvPr/>
        </p:nvSpPr>
        <p:spPr>
          <a:xfrm>
            <a:off x="4407408" y="1691640"/>
            <a:ext cx="3566160" cy="3977640"/>
          </a:xfrm>
          <a:prstGeom prst="rect">
            <a:avLst/>
          </a:prstGeom>
          <a:solidFill>
            <a:srgbClr val="FFFFFF"/>
          </a:solidFill>
          <a:ln w="12700">
            <a:solidFill>
              <a:srgbClr val="D9E0EA"/>
            </a:solidFill>
            <a:prstDash val="solid"/>
          </a:ln>
          <a:effectLst>
            <a:outerShdw sx="100000" sy="100000" kx="0" ky="0" algn="bl" rotWithShape="0" blurRad="76200" dist="25400" dir="8100000">
              <a:srgbClr val="16263F">
                <a:alpha val="10000"/>
              </a:srgbClr>
            </a:outerShdw>
          </a:effectLst>
        </p:spPr>
      </p:sp>
      <p:sp>
        <p:nvSpPr>
          <p:cNvPr id="16" name="Shape 14"/>
          <p:cNvSpPr/>
          <p:nvPr/>
        </p:nvSpPr>
        <p:spPr>
          <a:xfrm>
            <a:off x="4407408" y="1691640"/>
            <a:ext cx="3566160" cy="822960"/>
          </a:xfrm>
          <a:prstGeom prst="rect">
            <a:avLst/>
          </a:prstGeom>
          <a:solidFill>
            <a:srgbClr val="2C7A8C"/>
          </a:solidFill>
          <a:ln/>
        </p:spPr>
      </p:sp>
      <p:sp>
        <p:nvSpPr>
          <p:cNvPr id="17" name="Text 15"/>
          <p:cNvSpPr/>
          <p:nvPr/>
        </p:nvSpPr>
        <p:spPr>
          <a:xfrm>
            <a:off x="4407408" y="1783080"/>
            <a:ext cx="3566160" cy="4114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2100" b="1" dirty="0">
                <a:solidFill>
                  <a:srgbClr val="FFFFFF"/>
                </a:solidFill>
                <a:latin typeface="Noto Serif CJK SC" pitchFamily="34" charset="0"/>
                <a:ea typeface="Noto Serif CJK SC" pitchFamily="34" charset="-122"/>
                <a:cs typeface="Noto Serif CJK SC" pitchFamily="34" charset="-120"/>
              </a:rPr>
              <a:t>方法</a:t>
            </a:r>
            <a:endParaRPr lang="en-US" sz="2100" dirty="0"/>
          </a:p>
        </p:txBody>
      </p:sp>
      <p:sp>
        <p:nvSpPr>
          <p:cNvPr id="18" name="Text 16"/>
          <p:cNvSpPr/>
          <p:nvPr/>
        </p:nvSpPr>
        <p:spPr>
          <a:xfrm>
            <a:off x="4407408" y="2212848"/>
            <a:ext cx="356616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100" spc="300" kern="0" dirty="0">
                <a:solidFill>
                  <a:srgbClr val="EAF1F4"/>
                </a:solidFill>
                <a:latin typeface="Noto Sans CJK SC" pitchFamily="34" charset="0"/>
                <a:ea typeface="Noto Sans CJK SC" pitchFamily="34" charset="-122"/>
                <a:cs typeface="Noto Sans CJK SC" pitchFamily="34" charset="-120"/>
              </a:rPr>
              <a:t>METHOD</a:t>
            </a:r>
            <a:endParaRPr lang="en-US" sz="1100" dirty="0"/>
          </a:p>
        </p:txBody>
      </p:sp>
      <p:sp>
        <p:nvSpPr>
          <p:cNvPr id="19" name="Text 17"/>
          <p:cNvSpPr/>
          <p:nvPr/>
        </p:nvSpPr>
        <p:spPr>
          <a:xfrm>
            <a:off x="4700016" y="2788920"/>
            <a:ext cx="3017520" cy="2743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342900" indent="-342900">
              <a:lnSpc>
                <a:spcPct val="115000"/>
              </a:lnSpc>
              <a:spcAft>
                <a:spcPts val="1400"/>
              </a:spcAft>
              <a:buSzPct val="100000"/>
              <a:buChar char="•"/>
            </a:pPr>
            <a:r>
              <a:rPr lang="en-US" sz="1400" dirty="0">
                <a:solidFill>
                  <a:srgbClr val="1E293B"/>
                </a:solidFill>
                <a:latin typeface="Noto Sans CJK SC" pitchFamily="34" charset="0"/>
                <a:ea typeface="Noto Sans CJK SC" pitchFamily="34" charset="-122"/>
                <a:cs typeface="Noto Sans CJK SC" pitchFamily="34" charset="-120"/>
              </a:rPr>
              <a:t>动态时空图神经网络 DST-GNN</a:t>
            </a:r>
            <a:endParaRPr lang="en-US" sz="1400" dirty="0"/>
          </a:p>
          <a:p>
            <a:pPr marL="342900" indent="-342900">
              <a:lnSpc>
                <a:spcPct val="115000"/>
              </a:lnSpc>
              <a:spcAft>
                <a:spcPts val="1400"/>
              </a:spcAft>
              <a:buSzPct val="100000"/>
              <a:buChar char="•"/>
            </a:pPr>
            <a:r>
              <a:rPr lang="en-US" sz="1400" dirty="0">
                <a:solidFill>
                  <a:srgbClr val="1E293B"/>
                </a:solidFill>
                <a:latin typeface="Noto Sans CJK SC" pitchFamily="34" charset="0"/>
                <a:ea typeface="Noto Sans CJK SC" pitchFamily="34" charset="-122"/>
                <a:cs typeface="Noto Sans CJK SC" pitchFamily="34" charset="-120"/>
              </a:rPr>
              <a:t>双重动态图 + 门控时间卷积</a:t>
            </a:r>
            <a:endParaRPr lang="en-US" sz="1400" dirty="0"/>
          </a:p>
          <a:p>
            <a:pPr marL="342900" indent="-342900">
              <a:lnSpc>
                <a:spcPct val="115000"/>
              </a:lnSpc>
              <a:spcAft>
                <a:spcPts val="1400"/>
              </a:spcAft>
              <a:buSzPct val="100000"/>
              <a:buChar char="•"/>
            </a:pPr>
            <a:r>
              <a:rPr lang="en-US" sz="1400" dirty="0">
                <a:solidFill>
                  <a:srgbClr val="1E293B"/>
                </a:solidFill>
                <a:latin typeface="Noto Sans CJK SC" pitchFamily="34" charset="0"/>
                <a:ea typeface="Noto Sans CJK SC" pitchFamily="34" charset="-122"/>
                <a:cs typeface="Noto Sans CJK SC" pitchFamily="34" charset="-120"/>
              </a:rPr>
              <a:t>外部因素注意力 + 多步预测</a:t>
            </a:r>
            <a:endParaRPr lang="en-US" sz="1400" dirty="0"/>
          </a:p>
        </p:txBody>
      </p:sp>
      <p:sp>
        <p:nvSpPr>
          <p:cNvPr id="20" name="Shape 18"/>
          <p:cNvSpPr/>
          <p:nvPr/>
        </p:nvSpPr>
        <p:spPr>
          <a:xfrm rot="2700000">
            <a:off x="7982712" y="3291840"/>
            <a:ext cx="182880" cy="182880"/>
          </a:xfrm>
          <a:prstGeom prst="rect">
            <a:avLst/>
          </a:prstGeom>
          <a:solidFill>
            <a:srgbClr val="E0A458"/>
          </a:solidFill>
          <a:ln/>
        </p:spPr>
      </p:sp>
      <p:sp>
        <p:nvSpPr>
          <p:cNvPr id="21" name="Shape 19"/>
          <p:cNvSpPr/>
          <p:nvPr/>
        </p:nvSpPr>
        <p:spPr>
          <a:xfrm>
            <a:off x="8174736" y="1691640"/>
            <a:ext cx="3566160" cy="3977640"/>
          </a:xfrm>
          <a:prstGeom prst="rect">
            <a:avLst/>
          </a:prstGeom>
          <a:solidFill>
            <a:srgbClr val="FFFFFF"/>
          </a:solidFill>
          <a:ln w="12700">
            <a:solidFill>
              <a:srgbClr val="D9E0EA"/>
            </a:solidFill>
            <a:prstDash val="solid"/>
          </a:ln>
          <a:effectLst>
            <a:outerShdw sx="100000" sy="100000" kx="0" ky="0" algn="bl" rotWithShape="0" blurRad="76200" dist="25400" dir="8100000">
              <a:srgbClr val="16263F">
                <a:alpha val="10000"/>
              </a:srgbClr>
            </a:outerShdw>
          </a:effectLst>
        </p:spPr>
      </p:sp>
      <p:sp>
        <p:nvSpPr>
          <p:cNvPr id="22" name="Shape 20"/>
          <p:cNvSpPr/>
          <p:nvPr/>
        </p:nvSpPr>
        <p:spPr>
          <a:xfrm>
            <a:off x="8174736" y="1691640"/>
            <a:ext cx="3566160" cy="822960"/>
          </a:xfrm>
          <a:prstGeom prst="rect">
            <a:avLst/>
          </a:prstGeom>
          <a:solidFill>
            <a:srgbClr val="C7893B"/>
          </a:solidFill>
          <a:ln/>
        </p:spPr>
      </p:sp>
      <p:sp>
        <p:nvSpPr>
          <p:cNvPr id="23" name="Text 21"/>
          <p:cNvSpPr/>
          <p:nvPr/>
        </p:nvSpPr>
        <p:spPr>
          <a:xfrm>
            <a:off x="8174736" y="1783080"/>
            <a:ext cx="3566160" cy="4114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2100" b="1" dirty="0">
                <a:solidFill>
                  <a:srgbClr val="FFFFFF"/>
                </a:solidFill>
                <a:latin typeface="Noto Serif CJK SC" pitchFamily="34" charset="0"/>
                <a:ea typeface="Noto Serif CJK SC" pitchFamily="34" charset="-122"/>
                <a:cs typeface="Noto Serif CJK SC" pitchFamily="34" charset="-120"/>
              </a:rPr>
              <a:t>成效</a:t>
            </a:r>
            <a:endParaRPr lang="en-US" sz="2100" dirty="0"/>
          </a:p>
        </p:txBody>
      </p:sp>
      <p:sp>
        <p:nvSpPr>
          <p:cNvPr id="24" name="Text 22"/>
          <p:cNvSpPr/>
          <p:nvPr/>
        </p:nvSpPr>
        <p:spPr>
          <a:xfrm>
            <a:off x="8174736" y="2212848"/>
            <a:ext cx="356616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100" spc="300" kern="0" dirty="0">
                <a:solidFill>
                  <a:srgbClr val="EAF1F4"/>
                </a:solidFill>
                <a:latin typeface="Noto Sans CJK SC" pitchFamily="34" charset="0"/>
                <a:ea typeface="Noto Sans CJK SC" pitchFamily="34" charset="-122"/>
                <a:cs typeface="Noto Sans CJK SC" pitchFamily="34" charset="-120"/>
              </a:rPr>
              <a:t>RESULT</a:t>
            </a:r>
            <a:endParaRPr lang="en-US" sz="1100" dirty="0"/>
          </a:p>
        </p:txBody>
      </p:sp>
      <p:sp>
        <p:nvSpPr>
          <p:cNvPr id="25" name="Text 23"/>
          <p:cNvSpPr/>
          <p:nvPr/>
        </p:nvSpPr>
        <p:spPr>
          <a:xfrm>
            <a:off x="8467344" y="2788920"/>
            <a:ext cx="3017520" cy="2743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342900" indent="-342900">
              <a:lnSpc>
                <a:spcPct val="115000"/>
              </a:lnSpc>
              <a:spcAft>
                <a:spcPts val="1400"/>
              </a:spcAft>
              <a:buSzPct val="100000"/>
              <a:buChar char="•"/>
            </a:pPr>
            <a:r>
              <a:rPr lang="en-US" sz="1400" dirty="0">
                <a:solidFill>
                  <a:srgbClr val="1E293B"/>
                </a:solidFill>
                <a:latin typeface="Noto Sans CJK SC" pitchFamily="34" charset="0"/>
                <a:ea typeface="Noto Sans CJK SC" pitchFamily="34" charset="-122"/>
                <a:cs typeface="Noto Sans CJK SC" pitchFamily="34" charset="-120"/>
              </a:rPr>
              <a:t>MAE 较最强基线降低约 15.7%</a:t>
            </a:r>
            <a:endParaRPr lang="en-US" sz="1400" dirty="0"/>
          </a:p>
          <a:p>
            <a:pPr marL="342900" indent="-342900">
              <a:lnSpc>
                <a:spcPct val="115000"/>
              </a:lnSpc>
              <a:spcAft>
                <a:spcPts val="1400"/>
              </a:spcAft>
              <a:buSzPct val="100000"/>
              <a:buChar char="•"/>
            </a:pPr>
            <a:r>
              <a:rPr lang="en-US" sz="1400" dirty="0">
                <a:solidFill>
                  <a:srgbClr val="1E293B"/>
                </a:solidFill>
                <a:latin typeface="Noto Sans CJK SC" pitchFamily="34" charset="0"/>
                <a:ea typeface="Noto Sans CJK SC" pitchFamily="34" charset="-122"/>
                <a:cs typeface="Noto Sans CJK SC" pitchFamily="34" charset="-120"/>
              </a:rPr>
              <a:t>高峰 MAPE 13.6%（＜15% 目标）</a:t>
            </a:r>
            <a:endParaRPr lang="en-US" sz="1400" dirty="0"/>
          </a:p>
          <a:p>
            <a:pPr marL="342900" indent="-342900">
              <a:lnSpc>
                <a:spcPct val="115000"/>
              </a:lnSpc>
              <a:spcAft>
                <a:spcPts val="1400"/>
              </a:spcAft>
              <a:buSzPct val="100000"/>
              <a:buChar char="•"/>
            </a:pPr>
            <a:r>
              <a:rPr lang="en-US" sz="1400" dirty="0">
                <a:solidFill>
                  <a:srgbClr val="1E293B"/>
                </a:solidFill>
                <a:latin typeface="Noto Sans CJK SC" pitchFamily="34" charset="0"/>
                <a:ea typeface="Noto Sans CJK SC" pitchFamily="34" charset="-122"/>
                <a:cs typeface="Noto Sans CJK SC" pitchFamily="34" charset="-120"/>
              </a:rPr>
              <a:t>+30min 长步长仍稳定可靠</a:t>
            </a:r>
            <a:endParaRPr lang="en-US" sz="14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4F6FA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12191695" cy="146304"/>
          </a:xfrm>
          <a:prstGeom prst="rect">
            <a:avLst/>
          </a:prstGeom>
          <a:solidFill>
            <a:srgbClr val="2C7A8C"/>
          </a:solidFill>
          <a:ln/>
        </p:spPr>
      </p:sp>
      <p:sp>
        <p:nvSpPr>
          <p:cNvPr id="3" name="Shape 1"/>
          <p:cNvSpPr/>
          <p:nvPr/>
        </p:nvSpPr>
        <p:spPr>
          <a:xfrm>
            <a:off x="0" y="146304"/>
            <a:ext cx="12191695" cy="45720"/>
          </a:xfrm>
          <a:prstGeom prst="rect">
            <a:avLst/>
          </a:prstGeom>
          <a:solidFill>
            <a:srgbClr val="E0A458"/>
          </a:solidFill>
          <a:ln/>
        </p:spPr>
      </p:sp>
      <p:sp>
        <p:nvSpPr>
          <p:cNvPr id="4" name="Text 2"/>
          <p:cNvSpPr/>
          <p:nvPr/>
        </p:nvSpPr>
        <p:spPr>
          <a:xfrm>
            <a:off x="640080" y="457200"/>
            <a:ext cx="10881360" cy="31089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300" b="1" spc="200" kern="0" dirty="0">
                <a:solidFill>
                  <a:srgbClr val="2C7A8C"/>
                </a:solidFill>
                <a:latin typeface="Noto Sans CJK SC" pitchFamily="34" charset="0"/>
                <a:ea typeface="Noto Sans CJK SC" pitchFamily="34" charset="-122"/>
                <a:cs typeface="Noto Sans CJK SC" pitchFamily="34" charset="-120"/>
              </a:rPr>
              <a:t>01 · 研究背景与问题</a:t>
            </a:r>
            <a:endParaRPr lang="en-US" sz="1300" dirty="0"/>
          </a:p>
        </p:txBody>
      </p:sp>
      <p:sp>
        <p:nvSpPr>
          <p:cNvPr id="5" name="Text 3"/>
          <p:cNvSpPr/>
          <p:nvPr/>
        </p:nvSpPr>
        <p:spPr>
          <a:xfrm>
            <a:off x="640080" y="749808"/>
            <a:ext cx="10881360" cy="6400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700" b="1" dirty="0">
                <a:solidFill>
                  <a:srgbClr val="16263F"/>
                </a:solidFill>
                <a:latin typeface="Noto Serif CJK SC" pitchFamily="34" charset="0"/>
                <a:ea typeface="Noto Serif CJK SC" pitchFamily="34" charset="-122"/>
                <a:cs typeface="Noto Serif CJK SC" pitchFamily="34" charset="-120"/>
              </a:rPr>
              <a:t>为什么做：高峰客流预测的现实缺口</a:t>
            </a:r>
            <a:endParaRPr lang="en-US" sz="2700" dirty="0"/>
          </a:p>
        </p:txBody>
      </p:sp>
      <p:sp>
        <p:nvSpPr>
          <p:cNvPr id="6" name="Shape 4"/>
          <p:cNvSpPr/>
          <p:nvPr/>
        </p:nvSpPr>
        <p:spPr>
          <a:xfrm>
            <a:off x="640080" y="6419088"/>
            <a:ext cx="10908792" cy="0"/>
          </a:xfrm>
          <a:prstGeom prst="line">
            <a:avLst/>
          </a:prstGeom>
          <a:noFill/>
          <a:ln w="12700">
            <a:solidFill>
              <a:srgbClr val="D9E0EA"/>
            </a:solidFill>
            <a:prstDash val="solid"/>
          </a:ln>
        </p:spPr>
      </p:sp>
      <p:sp>
        <p:nvSpPr>
          <p:cNvPr id="7" name="Text 5"/>
          <p:cNvSpPr/>
          <p:nvPr/>
        </p:nvSpPr>
        <p:spPr>
          <a:xfrm>
            <a:off x="640080" y="6473952"/>
            <a:ext cx="8229600" cy="29260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900" dirty="0">
                <a:solidFill>
                  <a:srgbClr val="5B6B82"/>
                </a:solidFill>
                <a:latin typeface="Noto Sans CJK SC" pitchFamily="34" charset="0"/>
                <a:ea typeface="Noto Sans CJK SC" pitchFamily="34" charset="-122"/>
                <a:cs typeface="Noto Sans CJK SC" pitchFamily="34" charset="-120"/>
              </a:rPr>
              <a:t>硕士学位论文答辩 · 精简版</a:t>
            </a:r>
            <a:endParaRPr lang="en-US" sz="900" dirty="0"/>
          </a:p>
        </p:txBody>
      </p:sp>
      <p:sp>
        <p:nvSpPr>
          <p:cNvPr id="8" name="Text 6"/>
          <p:cNvSpPr/>
          <p:nvPr/>
        </p:nvSpPr>
        <p:spPr>
          <a:xfrm>
            <a:off x="10607040" y="6473952"/>
            <a:ext cx="941832" cy="29260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900" dirty="0">
                <a:solidFill>
                  <a:srgbClr val="5B6B82"/>
                </a:solidFill>
                <a:latin typeface="Noto Sans CJK SC" pitchFamily="34" charset="0"/>
                <a:ea typeface="Noto Sans CJK SC" pitchFamily="34" charset="-122"/>
                <a:cs typeface="Noto Sans CJK SC" pitchFamily="34" charset="-120"/>
              </a:rPr>
              <a:t>3</a:t>
            </a:r>
            <a:endParaRPr lang="en-US" sz="900" dirty="0"/>
          </a:p>
        </p:txBody>
      </p:sp>
      <p:sp>
        <p:nvSpPr>
          <p:cNvPr id="9" name="Shape 7"/>
          <p:cNvSpPr/>
          <p:nvPr/>
        </p:nvSpPr>
        <p:spPr>
          <a:xfrm>
            <a:off x="640080" y="1783080"/>
            <a:ext cx="6766560" cy="1234440"/>
          </a:xfrm>
          <a:prstGeom prst="rect">
            <a:avLst/>
          </a:prstGeom>
          <a:solidFill>
            <a:srgbClr val="FFFFFF"/>
          </a:solidFill>
          <a:ln w="12700">
            <a:solidFill>
              <a:srgbClr val="D9E0EA"/>
            </a:solidFill>
            <a:prstDash val="solid"/>
          </a:ln>
          <a:effectLst>
            <a:outerShdw sx="100000" sy="100000" kx="0" ky="0" algn="bl" rotWithShape="0" blurRad="76200" dist="25400" dir="8100000">
              <a:srgbClr val="16263F">
                <a:alpha val="10000"/>
              </a:srgbClr>
            </a:outerShdw>
          </a:effectLst>
        </p:spPr>
      </p:sp>
      <p:sp>
        <p:nvSpPr>
          <p:cNvPr id="10" name="Shape 8"/>
          <p:cNvSpPr/>
          <p:nvPr/>
        </p:nvSpPr>
        <p:spPr>
          <a:xfrm>
            <a:off x="640080" y="1783080"/>
            <a:ext cx="1371600" cy="1234440"/>
          </a:xfrm>
          <a:prstGeom prst="rect">
            <a:avLst/>
          </a:prstGeom>
          <a:solidFill>
            <a:srgbClr val="1F3A5F"/>
          </a:solidFill>
          <a:ln/>
        </p:spPr>
      </p:sp>
      <p:sp>
        <p:nvSpPr>
          <p:cNvPr id="11" name="Text 9"/>
          <p:cNvSpPr/>
          <p:nvPr/>
        </p:nvSpPr>
        <p:spPr>
          <a:xfrm>
            <a:off x="640080" y="1783080"/>
            <a:ext cx="1371600" cy="12344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2200" b="1" dirty="0">
                <a:solidFill>
                  <a:srgbClr val="FFFFFF"/>
                </a:solidFill>
                <a:latin typeface="Noto Serif CJK SC" pitchFamily="34" charset="0"/>
                <a:ea typeface="Noto Serif CJK SC" pitchFamily="34" charset="-122"/>
                <a:cs typeface="Noto Serif CJK SC" pitchFamily="34" charset="-120"/>
              </a:rPr>
              <a:t>现象</a:t>
            </a:r>
            <a:endParaRPr lang="en-US" sz="2200" dirty="0"/>
          </a:p>
        </p:txBody>
      </p:sp>
      <p:sp>
        <p:nvSpPr>
          <p:cNvPr id="12" name="Text 10"/>
          <p:cNvSpPr/>
          <p:nvPr/>
        </p:nvSpPr>
        <p:spPr>
          <a:xfrm>
            <a:off x="2240280" y="1783080"/>
            <a:ext cx="5029200" cy="12344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lnSpc>
                <a:spcPct val="120000"/>
              </a:lnSpc>
              <a:buNone/>
            </a:pPr>
            <a:r>
              <a:rPr lang="en-US" sz="1500" dirty="0">
                <a:solidFill>
                  <a:srgbClr val="1E293B"/>
                </a:solidFill>
                <a:latin typeface="Noto Sans CJK SC" pitchFamily="34" charset="0"/>
                <a:ea typeface="Noto Sans CJK SC" pitchFamily="34" charset="-122"/>
                <a:cs typeface="Noto Sans CJK SC" pitchFamily="34" charset="-120"/>
              </a:rPr>
              <a:t>早晚高峰局部车站客流瞬时骤增，站台易滞留、限流频繁。</a:t>
            </a:r>
            <a:endParaRPr lang="en-US" sz="1500" dirty="0"/>
          </a:p>
        </p:txBody>
      </p:sp>
      <p:sp>
        <p:nvSpPr>
          <p:cNvPr id="13" name="Shape 11"/>
          <p:cNvSpPr/>
          <p:nvPr/>
        </p:nvSpPr>
        <p:spPr>
          <a:xfrm>
            <a:off x="640080" y="3154680"/>
            <a:ext cx="6766560" cy="1234440"/>
          </a:xfrm>
          <a:prstGeom prst="rect">
            <a:avLst/>
          </a:prstGeom>
          <a:solidFill>
            <a:srgbClr val="FFFFFF"/>
          </a:solidFill>
          <a:ln w="12700">
            <a:solidFill>
              <a:srgbClr val="D9E0EA"/>
            </a:solidFill>
            <a:prstDash val="solid"/>
          </a:ln>
          <a:effectLst>
            <a:outerShdw sx="100000" sy="100000" kx="0" ky="0" algn="bl" rotWithShape="0" blurRad="76200" dist="25400" dir="8100000">
              <a:srgbClr val="16263F">
                <a:alpha val="10000"/>
              </a:srgbClr>
            </a:outerShdw>
          </a:effectLst>
        </p:spPr>
      </p:sp>
      <p:sp>
        <p:nvSpPr>
          <p:cNvPr id="14" name="Shape 12"/>
          <p:cNvSpPr/>
          <p:nvPr/>
        </p:nvSpPr>
        <p:spPr>
          <a:xfrm>
            <a:off x="640080" y="3154680"/>
            <a:ext cx="1371600" cy="1234440"/>
          </a:xfrm>
          <a:prstGeom prst="rect">
            <a:avLst/>
          </a:prstGeom>
          <a:solidFill>
            <a:srgbClr val="2C7A8C"/>
          </a:solidFill>
          <a:ln/>
        </p:spPr>
      </p:sp>
      <p:sp>
        <p:nvSpPr>
          <p:cNvPr id="15" name="Text 13"/>
          <p:cNvSpPr/>
          <p:nvPr/>
        </p:nvSpPr>
        <p:spPr>
          <a:xfrm>
            <a:off x="640080" y="3154680"/>
            <a:ext cx="1371600" cy="12344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2200" b="1" dirty="0">
                <a:solidFill>
                  <a:srgbClr val="FFFFFF"/>
                </a:solidFill>
                <a:latin typeface="Noto Serif CJK SC" pitchFamily="34" charset="0"/>
                <a:ea typeface="Noto Serif CJK SC" pitchFamily="34" charset="-122"/>
                <a:cs typeface="Noto Serif CJK SC" pitchFamily="34" charset="-120"/>
              </a:rPr>
              <a:t>难点</a:t>
            </a:r>
            <a:endParaRPr lang="en-US" sz="2200" dirty="0"/>
          </a:p>
        </p:txBody>
      </p:sp>
      <p:sp>
        <p:nvSpPr>
          <p:cNvPr id="16" name="Text 14"/>
          <p:cNvSpPr/>
          <p:nvPr/>
        </p:nvSpPr>
        <p:spPr>
          <a:xfrm>
            <a:off x="2240280" y="3154680"/>
            <a:ext cx="5029200" cy="12344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lnSpc>
                <a:spcPct val="120000"/>
              </a:lnSpc>
              <a:buNone/>
            </a:pPr>
            <a:r>
              <a:rPr lang="en-US" sz="1500" dirty="0">
                <a:solidFill>
                  <a:srgbClr val="1E293B"/>
                </a:solidFill>
                <a:latin typeface="Noto Sans CJK SC" pitchFamily="34" charset="0"/>
                <a:ea typeface="Noto Sans CJK SC" pitchFamily="34" charset="-122"/>
                <a:cs typeface="Noto Sans CJK SC" pitchFamily="34" charset="-120"/>
              </a:rPr>
              <a:t>客流沿路网时空传导，并受天气、活动等外部因素叠加影响。</a:t>
            </a:r>
            <a:endParaRPr lang="en-US" sz="1500" dirty="0"/>
          </a:p>
        </p:txBody>
      </p:sp>
      <p:sp>
        <p:nvSpPr>
          <p:cNvPr id="17" name="Shape 15"/>
          <p:cNvSpPr/>
          <p:nvPr/>
        </p:nvSpPr>
        <p:spPr>
          <a:xfrm>
            <a:off x="640080" y="4526280"/>
            <a:ext cx="6766560" cy="1234440"/>
          </a:xfrm>
          <a:prstGeom prst="rect">
            <a:avLst/>
          </a:prstGeom>
          <a:solidFill>
            <a:srgbClr val="FFFFFF"/>
          </a:solidFill>
          <a:ln w="12700">
            <a:solidFill>
              <a:srgbClr val="D9E0EA"/>
            </a:solidFill>
            <a:prstDash val="solid"/>
          </a:ln>
          <a:effectLst>
            <a:outerShdw sx="100000" sy="100000" kx="0" ky="0" algn="bl" rotWithShape="0" blurRad="76200" dist="25400" dir="8100000">
              <a:srgbClr val="16263F">
                <a:alpha val="10000"/>
              </a:srgbClr>
            </a:outerShdw>
          </a:effectLst>
        </p:spPr>
      </p:sp>
      <p:sp>
        <p:nvSpPr>
          <p:cNvPr id="18" name="Shape 16"/>
          <p:cNvSpPr/>
          <p:nvPr/>
        </p:nvSpPr>
        <p:spPr>
          <a:xfrm>
            <a:off x="640080" y="4526280"/>
            <a:ext cx="1371600" cy="1234440"/>
          </a:xfrm>
          <a:prstGeom prst="rect">
            <a:avLst/>
          </a:prstGeom>
          <a:solidFill>
            <a:srgbClr val="C7893B"/>
          </a:solidFill>
          <a:ln/>
        </p:spPr>
      </p:sp>
      <p:sp>
        <p:nvSpPr>
          <p:cNvPr id="19" name="Text 17"/>
          <p:cNvSpPr/>
          <p:nvPr/>
        </p:nvSpPr>
        <p:spPr>
          <a:xfrm>
            <a:off x="640080" y="4526280"/>
            <a:ext cx="1371600" cy="12344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2200" b="1" dirty="0">
                <a:solidFill>
                  <a:srgbClr val="FFFFFF"/>
                </a:solidFill>
                <a:latin typeface="Noto Serif CJK SC" pitchFamily="34" charset="0"/>
                <a:ea typeface="Noto Serif CJK SC" pitchFamily="34" charset="-122"/>
                <a:cs typeface="Noto Serif CJK SC" pitchFamily="34" charset="-120"/>
              </a:rPr>
              <a:t>缺口</a:t>
            </a:r>
            <a:endParaRPr lang="en-US" sz="2200" dirty="0"/>
          </a:p>
        </p:txBody>
      </p:sp>
      <p:sp>
        <p:nvSpPr>
          <p:cNvPr id="20" name="Text 18"/>
          <p:cNvSpPr/>
          <p:nvPr/>
        </p:nvSpPr>
        <p:spPr>
          <a:xfrm>
            <a:off x="2240280" y="4526280"/>
            <a:ext cx="5029200" cy="12344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lnSpc>
                <a:spcPct val="120000"/>
              </a:lnSpc>
              <a:buNone/>
            </a:pPr>
            <a:r>
              <a:rPr lang="en-US" sz="1500" dirty="0">
                <a:solidFill>
                  <a:srgbClr val="1E293B"/>
                </a:solidFill>
                <a:latin typeface="Noto Sans CJK SC" pitchFamily="34" charset="0"/>
                <a:ea typeface="Noto Sans CJK SC" pitchFamily="34" charset="-122"/>
                <a:cs typeface="Noto Sans CJK SC" pitchFamily="34" charset="-120"/>
              </a:rPr>
              <a:t>既有模型多假设“静态路网、无外部因素”，高峰预测不够准。</a:t>
            </a:r>
            <a:endParaRPr lang="en-US" sz="1500" dirty="0"/>
          </a:p>
        </p:txBody>
      </p:sp>
      <p:sp>
        <p:nvSpPr>
          <p:cNvPr id="21" name="Shape 19"/>
          <p:cNvSpPr/>
          <p:nvPr/>
        </p:nvSpPr>
        <p:spPr>
          <a:xfrm>
            <a:off x="7635240" y="1783080"/>
            <a:ext cx="3913632" cy="3977640"/>
          </a:xfrm>
          <a:prstGeom prst="rect">
            <a:avLst/>
          </a:prstGeom>
          <a:solidFill>
            <a:srgbClr val="16263F"/>
          </a:solidFill>
          <a:ln w="12700">
            <a:solidFill>
              <a:srgbClr val="D9E0EA"/>
            </a:solidFill>
            <a:prstDash val="solid"/>
          </a:ln>
          <a:effectLst>
            <a:outerShdw sx="100000" sy="100000" kx="0" ky="0" algn="bl" rotWithShape="0" blurRad="76200" dist="25400" dir="8100000">
              <a:srgbClr val="16263F">
                <a:alpha val="10000"/>
              </a:srgbClr>
            </a:outerShdw>
          </a:effectLst>
        </p:spPr>
      </p:sp>
      <p:sp>
        <p:nvSpPr>
          <p:cNvPr id="22" name="Text 20"/>
          <p:cNvSpPr/>
          <p:nvPr/>
        </p:nvSpPr>
        <p:spPr>
          <a:xfrm>
            <a:off x="7863840" y="2011680"/>
            <a:ext cx="347472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800" b="1" dirty="0">
                <a:solidFill>
                  <a:srgbClr val="E0A458"/>
                </a:solidFill>
                <a:latin typeface="Noto Serif CJK SC" pitchFamily="34" charset="0"/>
                <a:ea typeface="Noto Serif CJK SC" pitchFamily="34" charset="-122"/>
                <a:cs typeface="Noto Serif CJK SC" pitchFamily="34" charset="-120"/>
              </a:rPr>
              <a:t>核心研究问题</a:t>
            </a:r>
            <a:endParaRPr lang="en-US" sz="1800" dirty="0"/>
          </a:p>
        </p:txBody>
      </p:sp>
      <p:sp>
        <p:nvSpPr>
          <p:cNvPr id="23" name="Text 21"/>
          <p:cNvSpPr/>
          <p:nvPr/>
        </p:nvSpPr>
        <p:spPr>
          <a:xfrm>
            <a:off x="7863840" y="2606040"/>
            <a:ext cx="3474720" cy="1828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lnSpc>
                <a:spcPct val="135000"/>
              </a:lnSpc>
              <a:buNone/>
            </a:pPr>
            <a:r>
              <a:rPr lang="en-US" sz="1700" dirty="0">
                <a:solidFill>
                  <a:srgbClr val="FFFFFF"/>
                </a:solidFill>
                <a:latin typeface="Noto Sans CJK SC" pitchFamily="34" charset="0"/>
                <a:ea typeface="Noto Sans CJK SC" pitchFamily="34" charset="-122"/>
                <a:cs typeface="Noto Sans CJK SC" pitchFamily="34" charset="-120"/>
              </a:rPr>
              <a:t>如何构建一个同时融合动态路网结构与外部因素的模型，实现未来 10–30 分钟高峰客流的准确预测？</a:t>
            </a:r>
            <a:endParaRPr lang="en-US" sz="1700" dirty="0"/>
          </a:p>
        </p:txBody>
      </p:sp>
      <p:sp>
        <p:nvSpPr>
          <p:cNvPr id="24" name="Shape 22"/>
          <p:cNvSpPr/>
          <p:nvPr/>
        </p:nvSpPr>
        <p:spPr>
          <a:xfrm>
            <a:off x="7882128" y="4617720"/>
            <a:ext cx="1097280" cy="45720"/>
          </a:xfrm>
          <a:prstGeom prst="rect">
            <a:avLst/>
          </a:prstGeom>
          <a:solidFill>
            <a:srgbClr val="E0A458"/>
          </a:solidFill>
          <a:ln/>
        </p:spPr>
      </p:sp>
      <p:sp>
        <p:nvSpPr>
          <p:cNvPr id="25" name="Text 23"/>
          <p:cNvSpPr/>
          <p:nvPr/>
        </p:nvSpPr>
        <p:spPr>
          <a:xfrm>
            <a:off x="7863840" y="4800600"/>
            <a:ext cx="3520440" cy="91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lnSpc>
                <a:spcPct val="130000"/>
              </a:lnSpc>
              <a:buNone/>
            </a:pPr>
            <a:r>
              <a:rPr lang="en-US" sz="1350" dirty="0">
                <a:solidFill>
                  <a:srgbClr val="F4F6FA"/>
                </a:solidFill>
                <a:latin typeface="Noto Sans CJK SC" pitchFamily="34" charset="0"/>
                <a:ea typeface="Noto Sans CJK SC" pitchFamily="34" charset="-122"/>
                <a:cs typeface="Noto Sans CJK SC" pitchFamily="34" charset="-120"/>
              </a:rPr>
              <a:t>目标：为行车组织与动态限流提供可用的前瞻依据。</a:t>
            </a:r>
            <a:endParaRPr lang="en-US" sz="135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4F6FA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12191695" cy="146304"/>
          </a:xfrm>
          <a:prstGeom prst="rect">
            <a:avLst/>
          </a:prstGeom>
          <a:solidFill>
            <a:srgbClr val="2C7A8C"/>
          </a:solidFill>
          <a:ln/>
        </p:spPr>
      </p:sp>
      <p:sp>
        <p:nvSpPr>
          <p:cNvPr id="3" name="Shape 1"/>
          <p:cNvSpPr/>
          <p:nvPr/>
        </p:nvSpPr>
        <p:spPr>
          <a:xfrm>
            <a:off x="0" y="146304"/>
            <a:ext cx="12191695" cy="45720"/>
          </a:xfrm>
          <a:prstGeom prst="rect">
            <a:avLst/>
          </a:prstGeom>
          <a:solidFill>
            <a:srgbClr val="E0A458"/>
          </a:solidFill>
          <a:ln/>
        </p:spPr>
      </p:sp>
      <p:sp>
        <p:nvSpPr>
          <p:cNvPr id="4" name="Text 2"/>
          <p:cNvSpPr/>
          <p:nvPr/>
        </p:nvSpPr>
        <p:spPr>
          <a:xfrm>
            <a:off x="640080" y="457200"/>
            <a:ext cx="10881360" cy="31089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300" b="1" spc="200" kern="0" dirty="0">
                <a:solidFill>
                  <a:srgbClr val="2C7A8C"/>
                </a:solidFill>
                <a:latin typeface="Noto Sans CJK SC" pitchFamily="34" charset="0"/>
                <a:ea typeface="Noto Sans CJK SC" pitchFamily="34" charset="-122"/>
                <a:cs typeface="Noto Sans CJK SC" pitchFamily="34" charset="-120"/>
              </a:rPr>
              <a:t>02 · 研究方法</a:t>
            </a:r>
            <a:endParaRPr lang="en-US" sz="1300" dirty="0"/>
          </a:p>
        </p:txBody>
      </p:sp>
      <p:sp>
        <p:nvSpPr>
          <p:cNvPr id="5" name="Text 3"/>
          <p:cNvSpPr/>
          <p:nvPr/>
        </p:nvSpPr>
        <p:spPr>
          <a:xfrm>
            <a:off x="640080" y="749808"/>
            <a:ext cx="10881360" cy="6400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700" b="1" dirty="0">
                <a:solidFill>
                  <a:srgbClr val="16263F"/>
                </a:solidFill>
                <a:latin typeface="Noto Serif CJK SC" pitchFamily="34" charset="0"/>
                <a:ea typeface="Noto Serif CJK SC" pitchFamily="34" charset="-122"/>
                <a:cs typeface="Noto Serif CJK SC" pitchFamily="34" charset="-120"/>
              </a:rPr>
              <a:t>怎么做：DST-GNN 的三个关键设计</a:t>
            </a:r>
            <a:endParaRPr lang="en-US" sz="2700" dirty="0"/>
          </a:p>
        </p:txBody>
      </p:sp>
      <p:sp>
        <p:nvSpPr>
          <p:cNvPr id="6" name="Shape 4"/>
          <p:cNvSpPr/>
          <p:nvPr/>
        </p:nvSpPr>
        <p:spPr>
          <a:xfrm>
            <a:off x="640080" y="6419088"/>
            <a:ext cx="10908792" cy="0"/>
          </a:xfrm>
          <a:prstGeom prst="line">
            <a:avLst/>
          </a:prstGeom>
          <a:noFill/>
          <a:ln w="12700">
            <a:solidFill>
              <a:srgbClr val="D9E0EA"/>
            </a:solidFill>
            <a:prstDash val="solid"/>
          </a:ln>
        </p:spPr>
      </p:sp>
      <p:sp>
        <p:nvSpPr>
          <p:cNvPr id="7" name="Text 5"/>
          <p:cNvSpPr/>
          <p:nvPr/>
        </p:nvSpPr>
        <p:spPr>
          <a:xfrm>
            <a:off x="640080" y="6473952"/>
            <a:ext cx="8229600" cy="29260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900" dirty="0">
                <a:solidFill>
                  <a:srgbClr val="5B6B82"/>
                </a:solidFill>
                <a:latin typeface="Noto Sans CJK SC" pitchFamily="34" charset="0"/>
                <a:ea typeface="Noto Sans CJK SC" pitchFamily="34" charset="-122"/>
                <a:cs typeface="Noto Sans CJK SC" pitchFamily="34" charset="-120"/>
              </a:rPr>
              <a:t>硕士学位论文答辩 · 精简版</a:t>
            </a:r>
            <a:endParaRPr lang="en-US" sz="900" dirty="0"/>
          </a:p>
        </p:txBody>
      </p:sp>
      <p:sp>
        <p:nvSpPr>
          <p:cNvPr id="8" name="Text 6"/>
          <p:cNvSpPr/>
          <p:nvPr/>
        </p:nvSpPr>
        <p:spPr>
          <a:xfrm>
            <a:off x="10607040" y="6473952"/>
            <a:ext cx="941832" cy="29260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900" dirty="0">
                <a:solidFill>
                  <a:srgbClr val="5B6B82"/>
                </a:solidFill>
                <a:latin typeface="Noto Sans CJK SC" pitchFamily="34" charset="0"/>
                <a:ea typeface="Noto Sans CJK SC" pitchFamily="34" charset="-122"/>
                <a:cs typeface="Noto Sans CJK SC" pitchFamily="34" charset="-120"/>
              </a:rPr>
              <a:t>4</a:t>
            </a:r>
            <a:endParaRPr lang="en-US" sz="900" dirty="0"/>
          </a:p>
        </p:txBody>
      </p:sp>
      <p:sp>
        <p:nvSpPr>
          <p:cNvPr id="9" name="Shape 7"/>
          <p:cNvSpPr/>
          <p:nvPr/>
        </p:nvSpPr>
        <p:spPr>
          <a:xfrm>
            <a:off x="640080" y="1783080"/>
            <a:ext cx="3566160" cy="2331720"/>
          </a:xfrm>
          <a:prstGeom prst="rect">
            <a:avLst/>
          </a:prstGeom>
          <a:solidFill>
            <a:srgbClr val="FFFFFF"/>
          </a:solidFill>
          <a:ln w="12700">
            <a:solidFill>
              <a:srgbClr val="D9E0EA"/>
            </a:solidFill>
            <a:prstDash val="solid"/>
          </a:ln>
          <a:effectLst>
            <a:outerShdw sx="100000" sy="100000" kx="0" ky="0" algn="bl" rotWithShape="0" blurRad="76200" dist="25400" dir="8100000">
              <a:srgbClr val="16263F">
                <a:alpha val="10000"/>
              </a:srgbClr>
            </a:outerShdw>
          </a:effectLst>
        </p:spPr>
      </p:sp>
      <p:sp>
        <p:nvSpPr>
          <p:cNvPr id="10" name="Shape 8"/>
          <p:cNvSpPr/>
          <p:nvPr/>
        </p:nvSpPr>
        <p:spPr>
          <a:xfrm>
            <a:off x="932688" y="2057400"/>
            <a:ext cx="640080" cy="640080"/>
          </a:xfrm>
          <a:prstGeom prst="ellipse">
            <a:avLst/>
          </a:prstGeom>
          <a:solidFill>
            <a:srgbClr val="1F3A5F"/>
          </a:solidFill>
          <a:ln/>
        </p:spPr>
      </p:sp>
      <p:sp>
        <p:nvSpPr>
          <p:cNvPr id="11" name="Text 9"/>
          <p:cNvSpPr/>
          <p:nvPr/>
        </p:nvSpPr>
        <p:spPr>
          <a:xfrm>
            <a:off x="932688" y="2834640"/>
            <a:ext cx="301752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700" b="1" dirty="0">
                <a:solidFill>
                  <a:srgbClr val="16263F"/>
                </a:solidFill>
                <a:latin typeface="Noto Serif CJK SC" pitchFamily="34" charset="0"/>
                <a:ea typeface="Noto Serif CJK SC" pitchFamily="34" charset="-122"/>
                <a:cs typeface="Noto Serif CJK SC" pitchFamily="34" charset="-120"/>
              </a:rPr>
              <a:t>双重动态图</a:t>
            </a:r>
            <a:endParaRPr lang="en-US" sz="1700" dirty="0"/>
          </a:p>
        </p:txBody>
      </p:sp>
      <p:sp>
        <p:nvSpPr>
          <p:cNvPr id="12" name="Text 10"/>
          <p:cNvSpPr/>
          <p:nvPr/>
        </p:nvSpPr>
        <p:spPr>
          <a:xfrm>
            <a:off x="932688" y="3246120"/>
            <a:ext cx="301752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lnSpc>
                <a:spcPct val="120000"/>
              </a:lnSpc>
              <a:buNone/>
            </a:pPr>
            <a:r>
              <a:rPr lang="en-US" sz="1250" dirty="0">
                <a:solidFill>
                  <a:srgbClr val="1E293B"/>
                </a:solidFill>
                <a:latin typeface="Noto Sans CJK SC" pitchFamily="34" charset="0"/>
                <a:ea typeface="Noto Sans CJK SC" pitchFamily="34" charset="-122"/>
                <a:cs typeface="Noto Sans CJK SC" pitchFamily="34" charset="-120"/>
              </a:rPr>
              <a:t>物理邻接 + 客流相似度两张图，边权随时段自适应更新，刻画高峰传导。</a:t>
            </a:r>
            <a:endParaRPr lang="en-US" sz="1250" dirty="0"/>
          </a:p>
        </p:txBody>
      </p:sp>
      <p:sp>
        <p:nvSpPr>
          <p:cNvPr id="13" name="Shape 11"/>
          <p:cNvSpPr/>
          <p:nvPr/>
        </p:nvSpPr>
        <p:spPr>
          <a:xfrm>
            <a:off x="4407408" y="1783080"/>
            <a:ext cx="3566160" cy="2331720"/>
          </a:xfrm>
          <a:prstGeom prst="rect">
            <a:avLst/>
          </a:prstGeom>
          <a:solidFill>
            <a:srgbClr val="FFFFFF"/>
          </a:solidFill>
          <a:ln w="12700">
            <a:solidFill>
              <a:srgbClr val="D9E0EA"/>
            </a:solidFill>
            <a:prstDash val="solid"/>
          </a:ln>
          <a:effectLst>
            <a:outerShdw sx="100000" sy="100000" kx="0" ky="0" algn="bl" rotWithShape="0" blurRad="76200" dist="25400" dir="8100000">
              <a:srgbClr val="16263F">
                <a:alpha val="10000"/>
              </a:srgbClr>
            </a:outerShdw>
          </a:effectLst>
        </p:spPr>
      </p:sp>
      <p:sp>
        <p:nvSpPr>
          <p:cNvPr id="14" name="Shape 12"/>
          <p:cNvSpPr/>
          <p:nvPr/>
        </p:nvSpPr>
        <p:spPr>
          <a:xfrm>
            <a:off x="4700016" y="2057400"/>
            <a:ext cx="640080" cy="640080"/>
          </a:xfrm>
          <a:prstGeom prst="ellipse">
            <a:avLst/>
          </a:prstGeom>
          <a:solidFill>
            <a:srgbClr val="2C7A8C"/>
          </a:solidFill>
          <a:ln/>
        </p:spPr>
      </p:sp>
      <p:sp>
        <p:nvSpPr>
          <p:cNvPr id="15" name="Text 13"/>
          <p:cNvSpPr/>
          <p:nvPr/>
        </p:nvSpPr>
        <p:spPr>
          <a:xfrm>
            <a:off x="4700016" y="2834640"/>
            <a:ext cx="301752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700" b="1" dirty="0">
                <a:solidFill>
                  <a:srgbClr val="16263F"/>
                </a:solidFill>
                <a:latin typeface="Noto Serif CJK SC" pitchFamily="34" charset="0"/>
                <a:ea typeface="Noto Serif CJK SC" pitchFamily="34" charset="-122"/>
                <a:cs typeface="Noto Serif CJK SC" pitchFamily="34" charset="-120"/>
              </a:rPr>
              <a:t>门控时间卷积</a:t>
            </a:r>
            <a:endParaRPr lang="en-US" sz="1700" dirty="0"/>
          </a:p>
        </p:txBody>
      </p:sp>
      <p:sp>
        <p:nvSpPr>
          <p:cNvPr id="16" name="Text 14"/>
          <p:cNvSpPr/>
          <p:nvPr/>
        </p:nvSpPr>
        <p:spPr>
          <a:xfrm>
            <a:off x="4700016" y="3246120"/>
            <a:ext cx="301752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lnSpc>
                <a:spcPct val="120000"/>
              </a:lnSpc>
              <a:buNone/>
            </a:pPr>
            <a:r>
              <a:rPr lang="en-US" sz="1250" dirty="0">
                <a:solidFill>
                  <a:srgbClr val="1E293B"/>
                </a:solidFill>
                <a:latin typeface="Noto Sans CJK SC" pitchFamily="34" charset="0"/>
                <a:ea typeface="Noto Sans CJK SC" pitchFamily="34" charset="-122"/>
                <a:cs typeface="Noto Sans CJK SC" pitchFamily="34" charset="-120"/>
              </a:rPr>
              <a:t>多尺度捕捉客流时间趋势与周期，替代循环结构、训练更稳。</a:t>
            </a:r>
            <a:endParaRPr lang="en-US" sz="1250" dirty="0"/>
          </a:p>
        </p:txBody>
      </p:sp>
      <p:sp>
        <p:nvSpPr>
          <p:cNvPr id="17" name="Shape 15"/>
          <p:cNvSpPr/>
          <p:nvPr/>
        </p:nvSpPr>
        <p:spPr>
          <a:xfrm>
            <a:off x="8174736" y="1783080"/>
            <a:ext cx="3566160" cy="2331720"/>
          </a:xfrm>
          <a:prstGeom prst="rect">
            <a:avLst/>
          </a:prstGeom>
          <a:solidFill>
            <a:srgbClr val="FFFFFF"/>
          </a:solidFill>
          <a:ln w="12700">
            <a:solidFill>
              <a:srgbClr val="D9E0EA"/>
            </a:solidFill>
            <a:prstDash val="solid"/>
          </a:ln>
          <a:effectLst>
            <a:outerShdw sx="100000" sy="100000" kx="0" ky="0" algn="bl" rotWithShape="0" blurRad="76200" dist="25400" dir="8100000">
              <a:srgbClr val="16263F">
                <a:alpha val="10000"/>
              </a:srgbClr>
            </a:outerShdw>
          </a:effectLst>
        </p:spPr>
      </p:sp>
      <p:sp>
        <p:nvSpPr>
          <p:cNvPr id="18" name="Shape 16"/>
          <p:cNvSpPr/>
          <p:nvPr/>
        </p:nvSpPr>
        <p:spPr>
          <a:xfrm>
            <a:off x="8467344" y="2057400"/>
            <a:ext cx="640080" cy="640080"/>
          </a:xfrm>
          <a:prstGeom prst="ellipse">
            <a:avLst/>
          </a:prstGeom>
          <a:solidFill>
            <a:srgbClr val="C7893B"/>
          </a:solidFill>
          <a:ln/>
        </p:spPr>
      </p:sp>
      <p:sp>
        <p:nvSpPr>
          <p:cNvPr id="19" name="Text 17"/>
          <p:cNvSpPr/>
          <p:nvPr/>
        </p:nvSpPr>
        <p:spPr>
          <a:xfrm>
            <a:off x="8467344" y="2834640"/>
            <a:ext cx="301752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700" b="1" dirty="0">
                <a:solidFill>
                  <a:srgbClr val="16263F"/>
                </a:solidFill>
                <a:latin typeface="Noto Serif CJK SC" pitchFamily="34" charset="0"/>
                <a:ea typeface="Noto Serif CJK SC" pitchFamily="34" charset="-122"/>
                <a:cs typeface="Noto Serif CJK SC" pitchFamily="34" charset="-120"/>
              </a:rPr>
              <a:t>外部因素注意力</a:t>
            </a:r>
            <a:endParaRPr lang="en-US" sz="1700" dirty="0"/>
          </a:p>
        </p:txBody>
      </p:sp>
      <p:sp>
        <p:nvSpPr>
          <p:cNvPr id="20" name="Text 18"/>
          <p:cNvSpPr/>
          <p:nvPr/>
        </p:nvSpPr>
        <p:spPr>
          <a:xfrm>
            <a:off x="8467344" y="3246120"/>
            <a:ext cx="301752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lnSpc>
                <a:spcPct val="120000"/>
              </a:lnSpc>
              <a:buNone/>
            </a:pPr>
            <a:r>
              <a:rPr lang="en-US" sz="1250" dirty="0">
                <a:solidFill>
                  <a:srgbClr val="1E293B"/>
                </a:solidFill>
                <a:latin typeface="Noto Sans CJK SC" pitchFamily="34" charset="0"/>
                <a:ea typeface="Noto Sans CJK SC" pitchFamily="34" charset="-122"/>
                <a:cs typeface="Noto Sans CJK SC" pitchFamily="34" charset="-120"/>
              </a:rPr>
              <a:t>天气 / 时段 / 事件编码为上下文，用注意力动态加权，突发更鲁棒。</a:t>
            </a:r>
            <a:endParaRPr lang="en-US" sz="1250" dirty="0"/>
          </a:p>
        </p:txBody>
      </p:sp>
      <p:sp>
        <p:nvSpPr>
          <p:cNvPr id="21" name="Shape 19"/>
          <p:cNvSpPr/>
          <p:nvPr/>
        </p:nvSpPr>
        <p:spPr>
          <a:xfrm>
            <a:off x="640080" y="4434840"/>
            <a:ext cx="10908792" cy="1325880"/>
          </a:xfrm>
          <a:prstGeom prst="rect">
            <a:avLst/>
          </a:prstGeom>
          <a:solidFill>
            <a:srgbClr val="EDF3F2"/>
          </a:solidFill>
          <a:ln w="12700">
            <a:solidFill>
              <a:srgbClr val="D9E0EA"/>
            </a:solidFill>
            <a:prstDash val="solid"/>
          </a:ln>
          <a:effectLst>
            <a:outerShdw sx="100000" sy="100000" kx="0" ky="0" algn="bl" rotWithShape="0" blurRad="76200" dist="25400" dir="8100000">
              <a:srgbClr val="16263F">
                <a:alpha val="10000"/>
              </a:srgbClr>
            </a:outerShdw>
          </a:effectLst>
        </p:spPr>
      </p:sp>
      <p:sp>
        <p:nvSpPr>
          <p:cNvPr id="22" name="Text 20"/>
          <p:cNvSpPr/>
          <p:nvPr/>
        </p:nvSpPr>
        <p:spPr>
          <a:xfrm>
            <a:off x="868680" y="4572000"/>
            <a:ext cx="274320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400" b="1" dirty="0">
                <a:solidFill>
                  <a:srgbClr val="2C7A8C"/>
                </a:solidFill>
                <a:latin typeface="Noto Serif CJK SC" pitchFamily="34" charset="0"/>
                <a:ea typeface="Noto Serif CJK SC" pitchFamily="34" charset="-122"/>
                <a:cs typeface="Noto Serif CJK SC" pitchFamily="34" charset="-120"/>
              </a:rPr>
              <a:t>端到端数据流</a:t>
            </a:r>
            <a:endParaRPr lang="en-US" sz="1400" dirty="0"/>
          </a:p>
        </p:txBody>
      </p:sp>
      <p:sp>
        <p:nvSpPr>
          <p:cNvPr id="23" name="Shape 21"/>
          <p:cNvSpPr/>
          <p:nvPr/>
        </p:nvSpPr>
        <p:spPr>
          <a:xfrm>
            <a:off x="868680" y="5029200"/>
            <a:ext cx="1874520" cy="566928"/>
          </a:xfrm>
          <a:prstGeom prst="roundRect">
            <a:avLst>
              <a:gd name="adj" fmla="val 12903"/>
            </a:avLst>
          </a:prstGeom>
          <a:solidFill>
            <a:srgbClr val="FFFFFF"/>
          </a:solidFill>
          <a:ln w="12700">
            <a:solidFill>
              <a:srgbClr val="2C7A8C"/>
            </a:solidFill>
            <a:prstDash val="solid"/>
          </a:ln>
        </p:spPr>
      </p:sp>
      <p:sp>
        <p:nvSpPr>
          <p:cNvPr id="24" name="Text 22"/>
          <p:cNvSpPr/>
          <p:nvPr/>
        </p:nvSpPr>
        <p:spPr>
          <a:xfrm>
            <a:off x="868680" y="5029200"/>
            <a:ext cx="1874520" cy="566928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ctr"/>
          <a:lstStyle/>
          <a:p>
            <a:pPr algn="ctr" indent="0" marL="0">
              <a:buNone/>
            </a:pPr>
            <a:r>
              <a:rPr lang="en-US" sz="1050" b="1" dirty="0">
                <a:solidFill>
                  <a:srgbClr val="16263F"/>
                </a:solidFill>
                <a:latin typeface="Noto Sans CJK SC" pitchFamily="34" charset="0"/>
                <a:ea typeface="Noto Sans CJK SC" pitchFamily="34" charset="-122"/>
                <a:cs typeface="Noto Sans CJK SC" pitchFamily="34" charset="-120"/>
              </a:rPr>
              <a:t>客流+图+外部因素</a:t>
            </a:r>
            <a:endParaRPr lang="en-US" sz="1050" dirty="0"/>
          </a:p>
        </p:txBody>
      </p:sp>
      <p:sp>
        <p:nvSpPr>
          <p:cNvPr id="25" name="Text 23"/>
          <p:cNvSpPr/>
          <p:nvPr/>
        </p:nvSpPr>
        <p:spPr>
          <a:xfrm>
            <a:off x="2724912" y="5029200"/>
            <a:ext cx="292608" cy="56692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200" dirty="0">
                <a:solidFill>
                  <a:srgbClr val="E0A458"/>
                </a:solidFill>
                <a:latin typeface="Noto Sans CJK SC" pitchFamily="34" charset="0"/>
                <a:ea typeface="Noto Sans CJK SC" pitchFamily="34" charset="-122"/>
                <a:cs typeface="Noto Sans CJK SC" pitchFamily="34" charset="-120"/>
              </a:rPr>
              <a:t>▶</a:t>
            </a:r>
            <a:endParaRPr lang="en-US" sz="1200" dirty="0"/>
          </a:p>
        </p:txBody>
      </p:sp>
      <p:sp>
        <p:nvSpPr>
          <p:cNvPr id="26" name="Shape 24"/>
          <p:cNvSpPr/>
          <p:nvPr/>
        </p:nvSpPr>
        <p:spPr>
          <a:xfrm>
            <a:off x="3026664" y="5029200"/>
            <a:ext cx="1874520" cy="566928"/>
          </a:xfrm>
          <a:prstGeom prst="roundRect">
            <a:avLst>
              <a:gd name="adj" fmla="val 12903"/>
            </a:avLst>
          </a:prstGeom>
          <a:solidFill>
            <a:srgbClr val="FFFFFF"/>
          </a:solidFill>
          <a:ln w="12700">
            <a:solidFill>
              <a:srgbClr val="2C7A8C"/>
            </a:solidFill>
            <a:prstDash val="solid"/>
          </a:ln>
        </p:spPr>
      </p:sp>
      <p:sp>
        <p:nvSpPr>
          <p:cNvPr id="27" name="Text 25"/>
          <p:cNvSpPr/>
          <p:nvPr/>
        </p:nvSpPr>
        <p:spPr>
          <a:xfrm>
            <a:off x="3026664" y="5029200"/>
            <a:ext cx="1874520" cy="566928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ctr"/>
          <a:lstStyle/>
          <a:p>
            <a:pPr algn="ctr" indent="0" marL="0">
              <a:buNone/>
            </a:pPr>
            <a:r>
              <a:rPr lang="en-US" sz="1050" b="1" dirty="0">
                <a:solidFill>
                  <a:srgbClr val="16263F"/>
                </a:solidFill>
                <a:latin typeface="Noto Sans CJK SC" pitchFamily="34" charset="0"/>
                <a:ea typeface="Noto Sans CJK SC" pitchFamily="34" charset="-122"/>
                <a:cs typeface="Noto Sans CJK SC" pitchFamily="34" charset="-120"/>
              </a:rPr>
              <a:t>时空编码（GCN+时间卷积）</a:t>
            </a:r>
            <a:endParaRPr lang="en-US" sz="1050" dirty="0"/>
          </a:p>
        </p:txBody>
      </p:sp>
      <p:sp>
        <p:nvSpPr>
          <p:cNvPr id="28" name="Text 26"/>
          <p:cNvSpPr/>
          <p:nvPr/>
        </p:nvSpPr>
        <p:spPr>
          <a:xfrm>
            <a:off x="4882896" y="5029200"/>
            <a:ext cx="292608" cy="56692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200" dirty="0">
                <a:solidFill>
                  <a:srgbClr val="E0A458"/>
                </a:solidFill>
                <a:latin typeface="Noto Sans CJK SC" pitchFamily="34" charset="0"/>
                <a:ea typeface="Noto Sans CJK SC" pitchFamily="34" charset="-122"/>
                <a:cs typeface="Noto Sans CJK SC" pitchFamily="34" charset="-120"/>
              </a:rPr>
              <a:t>▶</a:t>
            </a:r>
            <a:endParaRPr lang="en-US" sz="1200" dirty="0"/>
          </a:p>
        </p:txBody>
      </p:sp>
      <p:sp>
        <p:nvSpPr>
          <p:cNvPr id="29" name="Shape 27"/>
          <p:cNvSpPr/>
          <p:nvPr/>
        </p:nvSpPr>
        <p:spPr>
          <a:xfrm>
            <a:off x="5184648" y="5029200"/>
            <a:ext cx="1874520" cy="566928"/>
          </a:xfrm>
          <a:prstGeom prst="roundRect">
            <a:avLst>
              <a:gd name="adj" fmla="val 12903"/>
            </a:avLst>
          </a:prstGeom>
          <a:solidFill>
            <a:srgbClr val="FFFFFF"/>
          </a:solidFill>
          <a:ln w="12700">
            <a:solidFill>
              <a:srgbClr val="2C7A8C"/>
            </a:solidFill>
            <a:prstDash val="solid"/>
          </a:ln>
        </p:spPr>
      </p:sp>
      <p:sp>
        <p:nvSpPr>
          <p:cNvPr id="30" name="Text 28"/>
          <p:cNvSpPr/>
          <p:nvPr/>
        </p:nvSpPr>
        <p:spPr>
          <a:xfrm>
            <a:off x="5184648" y="5029200"/>
            <a:ext cx="1874520" cy="566928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ctr"/>
          <a:lstStyle/>
          <a:p>
            <a:pPr algn="ctr" indent="0" marL="0">
              <a:buNone/>
            </a:pPr>
            <a:r>
              <a:rPr lang="en-US" sz="1050" b="1" dirty="0">
                <a:solidFill>
                  <a:srgbClr val="16263F"/>
                </a:solidFill>
                <a:latin typeface="Noto Sans CJK SC" pitchFamily="34" charset="0"/>
                <a:ea typeface="Noto Sans CJK SC" pitchFamily="34" charset="-122"/>
                <a:cs typeface="Noto Sans CJK SC" pitchFamily="34" charset="-120"/>
              </a:rPr>
              <a:t>注意力融合</a:t>
            </a:r>
            <a:endParaRPr lang="en-US" sz="1050" dirty="0"/>
          </a:p>
        </p:txBody>
      </p:sp>
      <p:sp>
        <p:nvSpPr>
          <p:cNvPr id="31" name="Text 29"/>
          <p:cNvSpPr/>
          <p:nvPr/>
        </p:nvSpPr>
        <p:spPr>
          <a:xfrm>
            <a:off x="7040880" y="5029200"/>
            <a:ext cx="292608" cy="56692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200" dirty="0">
                <a:solidFill>
                  <a:srgbClr val="E0A458"/>
                </a:solidFill>
                <a:latin typeface="Noto Sans CJK SC" pitchFamily="34" charset="0"/>
                <a:ea typeface="Noto Sans CJK SC" pitchFamily="34" charset="-122"/>
                <a:cs typeface="Noto Sans CJK SC" pitchFamily="34" charset="-120"/>
              </a:rPr>
              <a:t>▶</a:t>
            </a:r>
            <a:endParaRPr lang="en-US" sz="1200" dirty="0"/>
          </a:p>
        </p:txBody>
      </p:sp>
      <p:sp>
        <p:nvSpPr>
          <p:cNvPr id="32" name="Shape 30"/>
          <p:cNvSpPr/>
          <p:nvPr/>
        </p:nvSpPr>
        <p:spPr>
          <a:xfrm>
            <a:off x="7342632" y="5029200"/>
            <a:ext cx="1874520" cy="566928"/>
          </a:xfrm>
          <a:prstGeom prst="roundRect">
            <a:avLst>
              <a:gd name="adj" fmla="val 12903"/>
            </a:avLst>
          </a:prstGeom>
          <a:solidFill>
            <a:srgbClr val="FFFFFF"/>
          </a:solidFill>
          <a:ln w="12700">
            <a:solidFill>
              <a:srgbClr val="2C7A8C"/>
            </a:solidFill>
            <a:prstDash val="solid"/>
          </a:ln>
        </p:spPr>
      </p:sp>
      <p:sp>
        <p:nvSpPr>
          <p:cNvPr id="33" name="Text 31"/>
          <p:cNvSpPr/>
          <p:nvPr/>
        </p:nvSpPr>
        <p:spPr>
          <a:xfrm>
            <a:off x="7342632" y="5029200"/>
            <a:ext cx="1874520" cy="566928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ctr"/>
          <a:lstStyle/>
          <a:p>
            <a:pPr algn="ctr" indent="0" marL="0">
              <a:buNone/>
            </a:pPr>
            <a:r>
              <a:rPr lang="en-US" sz="1050" b="1" dirty="0">
                <a:solidFill>
                  <a:srgbClr val="16263F"/>
                </a:solidFill>
                <a:latin typeface="Noto Sans CJK SC" pitchFamily="34" charset="0"/>
                <a:ea typeface="Noto Sans CJK SC" pitchFamily="34" charset="-122"/>
                <a:cs typeface="Noto Sans CJK SC" pitchFamily="34" charset="-120"/>
              </a:rPr>
              <a:t>多步预测头</a:t>
            </a:r>
            <a:endParaRPr lang="en-US" sz="1050" dirty="0"/>
          </a:p>
        </p:txBody>
      </p:sp>
      <p:sp>
        <p:nvSpPr>
          <p:cNvPr id="34" name="Text 32"/>
          <p:cNvSpPr/>
          <p:nvPr/>
        </p:nvSpPr>
        <p:spPr>
          <a:xfrm>
            <a:off x="9198864" y="5029200"/>
            <a:ext cx="292608" cy="56692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200" dirty="0">
                <a:solidFill>
                  <a:srgbClr val="E0A458"/>
                </a:solidFill>
                <a:latin typeface="Noto Sans CJK SC" pitchFamily="34" charset="0"/>
                <a:ea typeface="Noto Sans CJK SC" pitchFamily="34" charset="-122"/>
                <a:cs typeface="Noto Sans CJK SC" pitchFamily="34" charset="-120"/>
              </a:rPr>
              <a:t>▶</a:t>
            </a:r>
            <a:endParaRPr lang="en-US" sz="1200" dirty="0"/>
          </a:p>
        </p:txBody>
      </p:sp>
      <p:sp>
        <p:nvSpPr>
          <p:cNvPr id="35" name="Shape 33"/>
          <p:cNvSpPr/>
          <p:nvPr/>
        </p:nvSpPr>
        <p:spPr>
          <a:xfrm>
            <a:off x="9500616" y="5029200"/>
            <a:ext cx="1874520" cy="566928"/>
          </a:xfrm>
          <a:prstGeom prst="roundRect">
            <a:avLst>
              <a:gd name="adj" fmla="val 12903"/>
            </a:avLst>
          </a:prstGeom>
          <a:solidFill>
            <a:srgbClr val="FFFFFF"/>
          </a:solidFill>
          <a:ln w="12700">
            <a:solidFill>
              <a:srgbClr val="2C7A8C"/>
            </a:solidFill>
            <a:prstDash val="solid"/>
          </a:ln>
        </p:spPr>
      </p:sp>
      <p:sp>
        <p:nvSpPr>
          <p:cNvPr id="36" name="Text 34"/>
          <p:cNvSpPr/>
          <p:nvPr/>
        </p:nvSpPr>
        <p:spPr>
          <a:xfrm>
            <a:off x="9500616" y="5029200"/>
            <a:ext cx="1874520" cy="566928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ctr"/>
          <a:lstStyle/>
          <a:p>
            <a:pPr algn="ctr" indent="0" marL="0">
              <a:buNone/>
            </a:pPr>
            <a:r>
              <a:rPr lang="en-US" sz="1050" b="1" dirty="0">
                <a:solidFill>
                  <a:srgbClr val="16263F"/>
                </a:solidFill>
                <a:latin typeface="Noto Sans CJK SC" pitchFamily="34" charset="0"/>
                <a:ea typeface="Noto Sans CJK SC" pitchFamily="34" charset="-122"/>
                <a:cs typeface="Noto Sans CJK SC" pitchFamily="34" charset="-120"/>
              </a:rPr>
              <a:t>未来30min客流</a:t>
            </a:r>
            <a:endParaRPr lang="en-US" sz="105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4F6FA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12191695" cy="146304"/>
          </a:xfrm>
          <a:prstGeom prst="rect">
            <a:avLst/>
          </a:prstGeom>
          <a:solidFill>
            <a:srgbClr val="2C7A8C"/>
          </a:solidFill>
          <a:ln/>
        </p:spPr>
      </p:sp>
      <p:sp>
        <p:nvSpPr>
          <p:cNvPr id="3" name="Shape 1"/>
          <p:cNvSpPr/>
          <p:nvPr/>
        </p:nvSpPr>
        <p:spPr>
          <a:xfrm>
            <a:off x="0" y="146304"/>
            <a:ext cx="12191695" cy="45720"/>
          </a:xfrm>
          <a:prstGeom prst="rect">
            <a:avLst/>
          </a:prstGeom>
          <a:solidFill>
            <a:srgbClr val="E0A458"/>
          </a:solidFill>
          <a:ln/>
        </p:spPr>
      </p:sp>
      <p:sp>
        <p:nvSpPr>
          <p:cNvPr id="4" name="Text 2"/>
          <p:cNvSpPr/>
          <p:nvPr/>
        </p:nvSpPr>
        <p:spPr>
          <a:xfrm>
            <a:off x="640080" y="457200"/>
            <a:ext cx="10881360" cy="31089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300" b="1" spc="200" kern="0" dirty="0">
                <a:solidFill>
                  <a:srgbClr val="2C7A8C"/>
                </a:solidFill>
                <a:latin typeface="Noto Sans CJK SC" pitchFamily="34" charset="0"/>
                <a:ea typeface="Noto Sans CJK SC" pitchFamily="34" charset="-122"/>
                <a:cs typeface="Noto Sans CJK SC" pitchFamily="34" charset="-120"/>
              </a:rPr>
              <a:t>03 · 关键结果</a:t>
            </a:r>
            <a:endParaRPr lang="en-US" sz="1300" dirty="0"/>
          </a:p>
        </p:txBody>
      </p:sp>
      <p:sp>
        <p:nvSpPr>
          <p:cNvPr id="5" name="Text 3"/>
          <p:cNvSpPr/>
          <p:nvPr/>
        </p:nvSpPr>
        <p:spPr>
          <a:xfrm>
            <a:off x="640080" y="749808"/>
            <a:ext cx="10881360" cy="6400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700" b="1" dirty="0">
                <a:solidFill>
                  <a:srgbClr val="16263F"/>
                </a:solidFill>
                <a:latin typeface="Noto Serif CJK SC" pitchFamily="34" charset="0"/>
                <a:ea typeface="Noto Serif CJK SC" pitchFamily="34" charset="-122"/>
                <a:cs typeface="Noto Serif CJK SC" pitchFamily="34" charset="-120"/>
              </a:rPr>
              <a:t>做得如何：误差更低、长步长更稳（示例数据）</a:t>
            </a:r>
            <a:endParaRPr lang="en-US" sz="2700" dirty="0"/>
          </a:p>
        </p:txBody>
      </p:sp>
      <p:sp>
        <p:nvSpPr>
          <p:cNvPr id="6" name="Shape 4"/>
          <p:cNvSpPr/>
          <p:nvPr/>
        </p:nvSpPr>
        <p:spPr>
          <a:xfrm>
            <a:off x="640080" y="6419088"/>
            <a:ext cx="10908792" cy="0"/>
          </a:xfrm>
          <a:prstGeom prst="line">
            <a:avLst/>
          </a:prstGeom>
          <a:noFill/>
          <a:ln w="12700">
            <a:solidFill>
              <a:srgbClr val="D9E0EA"/>
            </a:solidFill>
            <a:prstDash val="solid"/>
          </a:ln>
        </p:spPr>
      </p:sp>
      <p:sp>
        <p:nvSpPr>
          <p:cNvPr id="7" name="Text 5"/>
          <p:cNvSpPr/>
          <p:nvPr/>
        </p:nvSpPr>
        <p:spPr>
          <a:xfrm>
            <a:off x="640080" y="6473952"/>
            <a:ext cx="8229600" cy="29260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900" dirty="0">
                <a:solidFill>
                  <a:srgbClr val="5B6B82"/>
                </a:solidFill>
                <a:latin typeface="Noto Sans CJK SC" pitchFamily="34" charset="0"/>
                <a:ea typeface="Noto Sans CJK SC" pitchFamily="34" charset="-122"/>
                <a:cs typeface="Noto Sans CJK SC" pitchFamily="34" charset="-120"/>
              </a:rPr>
              <a:t>硕士学位论文答辩 · 精简版</a:t>
            </a:r>
            <a:endParaRPr lang="en-US" sz="900" dirty="0"/>
          </a:p>
        </p:txBody>
      </p:sp>
      <p:sp>
        <p:nvSpPr>
          <p:cNvPr id="8" name="Text 6"/>
          <p:cNvSpPr/>
          <p:nvPr/>
        </p:nvSpPr>
        <p:spPr>
          <a:xfrm>
            <a:off x="10607040" y="6473952"/>
            <a:ext cx="941832" cy="29260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900" dirty="0">
                <a:solidFill>
                  <a:srgbClr val="5B6B82"/>
                </a:solidFill>
                <a:latin typeface="Noto Sans CJK SC" pitchFamily="34" charset="0"/>
                <a:ea typeface="Noto Sans CJK SC" pitchFamily="34" charset="-122"/>
                <a:cs typeface="Noto Sans CJK SC" pitchFamily="34" charset="-120"/>
              </a:rPr>
              <a:t>5</a:t>
            </a:r>
            <a:endParaRPr lang="en-US" sz="900" dirty="0"/>
          </a:p>
        </p:txBody>
      </p:sp>
      <p:sp>
        <p:nvSpPr>
          <p:cNvPr id="9" name="Shape 7"/>
          <p:cNvSpPr/>
          <p:nvPr/>
        </p:nvSpPr>
        <p:spPr>
          <a:xfrm>
            <a:off x="640080" y="1783080"/>
            <a:ext cx="4709160" cy="1234440"/>
          </a:xfrm>
          <a:prstGeom prst="rect">
            <a:avLst/>
          </a:prstGeom>
          <a:solidFill>
            <a:srgbClr val="FFFFFF"/>
          </a:solidFill>
          <a:ln w="12700">
            <a:solidFill>
              <a:srgbClr val="D9E0EA"/>
            </a:solidFill>
            <a:prstDash val="solid"/>
          </a:ln>
          <a:effectLst>
            <a:outerShdw sx="100000" sy="100000" kx="0" ky="0" algn="bl" rotWithShape="0" blurRad="76200" dist="25400" dir="8100000">
              <a:srgbClr val="16263F">
                <a:alpha val="10000"/>
              </a:srgbClr>
            </a:outerShdw>
          </a:effectLst>
        </p:spPr>
      </p:sp>
      <p:sp>
        <p:nvSpPr>
          <p:cNvPr id="10" name="Shape 8"/>
          <p:cNvSpPr/>
          <p:nvPr/>
        </p:nvSpPr>
        <p:spPr>
          <a:xfrm>
            <a:off x="640080" y="1783080"/>
            <a:ext cx="128016" cy="1234440"/>
          </a:xfrm>
          <a:prstGeom prst="rect">
            <a:avLst/>
          </a:prstGeom>
          <a:solidFill>
            <a:srgbClr val="2C7A8C"/>
          </a:solidFill>
          <a:ln/>
        </p:spPr>
      </p:sp>
      <p:sp>
        <p:nvSpPr>
          <p:cNvPr id="11" name="Text 9"/>
          <p:cNvSpPr/>
          <p:nvPr/>
        </p:nvSpPr>
        <p:spPr>
          <a:xfrm>
            <a:off x="914400" y="1892808"/>
            <a:ext cx="4297680" cy="6400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3200" b="1" dirty="0">
                <a:solidFill>
                  <a:srgbClr val="2C7A8C"/>
                </a:solidFill>
                <a:latin typeface="Noto Serif CJK SC" pitchFamily="34" charset="0"/>
                <a:ea typeface="Noto Serif CJK SC" pitchFamily="34" charset="-122"/>
                <a:cs typeface="Noto Serif CJK SC" pitchFamily="34" charset="-120"/>
              </a:rPr>
              <a:t>↓ 15.7%</a:t>
            </a:r>
            <a:endParaRPr lang="en-US" sz="3200" dirty="0"/>
          </a:p>
        </p:txBody>
      </p:sp>
      <p:sp>
        <p:nvSpPr>
          <p:cNvPr id="12" name="Text 10"/>
          <p:cNvSpPr/>
          <p:nvPr/>
        </p:nvSpPr>
        <p:spPr>
          <a:xfrm>
            <a:off x="914400" y="2532888"/>
            <a:ext cx="4343400" cy="4114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50" dirty="0">
                <a:solidFill>
                  <a:srgbClr val="1E293B"/>
                </a:solidFill>
                <a:latin typeface="Noto Sans CJK SC" pitchFamily="34" charset="0"/>
                <a:ea typeface="Noto Sans CJK SC" pitchFamily="34" charset="-122"/>
                <a:cs typeface="Noto Sans CJK SC" pitchFamily="34" charset="-120"/>
              </a:rPr>
              <a:t>MAE 较最强基线 STGCN 降低</a:t>
            </a:r>
            <a:endParaRPr lang="en-US" sz="1250" dirty="0"/>
          </a:p>
        </p:txBody>
      </p:sp>
      <p:sp>
        <p:nvSpPr>
          <p:cNvPr id="13" name="Shape 11"/>
          <p:cNvSpPr/>
          <p:nvPr/>
        </p:nvSpPr>
        <p:spPr>
          <a:xfrm>
            <a:off x="640080" y="3154680"/>
            <a:ext cx="4709160" cy="1234440"/>
          </a:xfrm>
          <a:prstGeom prst="rect">
            <a:avLst/>
          </a:prstGeom>
          <a:solidFill>
            <a:srgbClr val="FFFFFF"/>
          </a:solidFill>
          <a:ln w="12700">
            <a:solidFill>
              <a:srgbClr val="D9E0EA"/>
            </a:solidFill>
            <a:prstDash val="solid"/>
          </a:ln>
          <a:effectLst>
            <a:outerShdw sx="100000" sy="100000" kx="0" ky="0" algn="bl" rotWithShape="0" blurRad="76200" dist="25400" dir="8100000">
              <a:srgbClr val="16263F">
                <a:alpha val="10000"/>
              </a:srgbClr>
            </a:outerShdw>
          </a:effectLst>
        </p:spPr>
      </p:sp>
      <p:sp>
        <p:nvSpPr>
          <p:cNvPr id="14" name="Shape 12"/>
          <p:cNvSpPr/>
          <p:nvPr/>
        </p:nvSpPr>
        <p:spPr>
          <a:xfrm>
            <a:off x="640080" y="3154680"/>
            <a:ext cx="128016" cy="1234440"/>
          </a:xfrm>
          <a:prstGeom prst="rect">
            <a:avLst/>
          </a:prstGeom>
          <a:solidFill>
            <a:srgbClr val="1F3A5F"/>
          </a:solidFill>
          <a:ln/>
        </p:spPr>
      </p:sp>
      <p:sp>
        <p:nvSpPr>
          <p:cNvPr id="15" name="Text 13"/>
          <p:cNvSpPr/>
          <p:nvPr/>
        </p:nvSpPr>
        <p:spPr>
          <a:xfrm>
            <a:off x="914400" y="3264408"/>
            <a:ext cx="4297680" cy="6400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3200" b="1" dirty="0">
                <a:solidFill>
                  <a:srgbClr val="1F3A5F"/>
                </a:solidFill>
                <a:latin typeface="Noto Serif CJK SC" pitchFamily="34" charset="0"/>
                <a:ea typeface="Noto Serif CJK SC" pitchFamily="34" charset="-122"/>
                <a:cs typeface="Noto Serif CJK SC" pitchFamily="34" charset="-120"/>
              </a:rPr>
              <a:t>13.6%</a:t>
            </a:r>
            <a:endParaRPr lang="en-US" sz="3200" dirty="0"/>
          </a:p>
        </p:txBody>
      </p:sp>
      <p:sp>
        <p:nvSpPr>
          <p:cNvPr id="16" name="Text 14"/>
          <p:cNvSpPr/>
          <p:nvPr/>
        </p:nvSpPr>
        <p:spPr>
          <a:xfrm>
            <a:off x="914400" y="3904488"/>
            <a:ext cx="4343400" cy="4114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50" dirty="0">
                <a:solidFill>
                  <a:srgbClr val="1E293B"/>
                </a:solidFill>
                <a:latin typeface="Noto Sans CJK SC" pitchFamily="34" charset="0"/>
                <a:ea typeface="Noto Sans CJK SC" pitchFamily="34" charset="-122"/>
                <a:cs typeface="Noto Sans CJK SC" pitchFamily="34" charset="-120"/>
              </a:rPr>
              <a:t>高峰时段 MAPE，优于 &lt;15% 目标</a:t>
            </a:r>
            <a:endParaRPr lang="en-US" sz="1250" dirty="0"/>
          </a:p>
        </p:txBody>
      </p:sp>
      <p:sp>
        <p:nvSpPr>
          <p:cNvPr id="17" name="Shape 15"/>
          <p:cNvSpPr/>
          <p:nvPr/>
        </p:nvSpPr>
        <p:spPr>
          <a:xfrm>
            <a:off x="640080" y="4526280"/>
            <a:ext cx="4709160" cy="1234440"/>
          </a:xfrm>
          <a:prstGeom prst="rect">
            <a:avLst/>
          </a:prstGeom>
          <a:solidFill>
            <a:srgbClr val="FFFFFF"/>
          </a:solidFill>
          <a:ln w="12700">
            <a:solidFill>
              <a:srgbClr val="D9E0EA"/>
            </a:solidFill>
            <a:prstDash val="solid"/>
          </a:ln>
          <a:effectLst>
            <a:outerShdw sx="100000" sy="100000" kx="0" ky="0" algn="bl" rotWithShape="0" blurRad="76200" dist="25400" dir="8100000">
              <a:srgbClr val="16263F">
                <a:alpha val="10000"/>
              </a:srgbClr>
            </a:outerShdw>
          </a:effectLst>
        </p:spPr>
      </p:sp>
      <p:sp>
        <p:nvSpPr>
          <p:cNvPr id="18" name="Shape 16"/>
          <p:cNvSpPr/>
          <p:nvPr/>
        </p:nvSpPr>
        <p:spPr>
          <a:xfrm>
            <a:off x="640080" y="4526280"/>
            <a:ext cx="128016" cy="1234440"/>
          </a:xfrm>
          <a:prstGeom prst="rect">
            <a:avLst/>
          </a:prstGeom>
          <a:solidFill>
            <a:srgbClr val="C7893B"/>
          </a:solidFill>
          <a:ln/>
        </p:spPr>
      </p:sp>
      <p:sp>
        <p:nvSpPr>
          <p:cNvPr id="19" name="Text 17"/>
          <p:cNvSpPr/>
          <p:nvPr/>
        </p:nvSpPr>
        <p:spPr>
          <a:xfrm>
            <a:off x="914400" y="4636008"/>
            <a:ext cx="4297680" cy="6400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3200" b="1" dirty="0">
                <a:solidFill>
                  <a:srgbClr val="C7893B"/>
                </a:solidFill>
                <a:latin typeface="Noto Serif CJK SC" pitchFamily="34" charset="0"/>
                <a:ea typeface="Noto Serif CJK SC" pitchFamily="34" charset="-122"/>
                <a:cs typeface="Noto Serif CJK SC" pitchFamily="34" charset="-120"/>
              </a:rPr>
              <a:t>24.3</a:t>
            </a:r>
            <a:endParaRPr lang="en-US" sz="3200" dirty="0"/>
          </a:p>
        </p:txBody>
      </p:sp>
      <p:sp>
        <p:nvSpPr>
          <p:cNvPr id="20" name="Text 18"/>
          <p:cNvSpPr/>
          <p:nvPr/>
        </p:nvSpPr>
        <p:spPr>
          <a:xfrm>
            <a:off x="914400" y="5276088"/>
            <a:ext cx="4343400" cy="4114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50" dirty="0">
                <a:solidFill>
                  <a:srgbClr val="1E293B"/>
                </a:solidFill>
                <a:latin typeface="Noto Sans CJK SC" pitchFamily="34" charset="0"/>
                <a:ea typeface="Noto Sans CJK SC" pitchFamily="34" charset="-122"/>
                <a:cs typeface="Noto Sans CJK SC" pitchFamily="34" charset="-120"/>
              </a:rPr>
              <a:t>+30min MAE，显著低于 STGCN(33.1)</a:t>
            </a:r>
            <a:endParaRPr lang="en-US" sz="1250" dirty="0"/>
          </a:p>
        </p:txBody>
      </p:sp>
      <p:graphicFrame>
        <p:nvGraphicFramePr>
          <p:cNvPr id="21" name="Chart 0" descr=""/>
          <p:cNvGraphicFramePr/>
          <p:nvPr/>
        </p:nvGraphicFramePr>
        <p:xfrm>
          <a:off x="5577840" y="1783080"/>
          <a:ext cx="5943600" cy="3977640"/>
        </p:xfrm>
        <a:graphic xmlns:a="http://schemas.openxmlformats.org/drawingml/2006/main">
          <a:graphicData uri="http://schemas.openxmlformats.org/drawingml/2006/chart">
            <c:chart xmlns:c="http://schemas.openxmlformats.org/drawingml/2006/chart" r:id="rId1"/>
          </a:graphicData>
        </a:graphic>
      </p:graphicFrame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4F6FA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12191695" cy="146304"/>
          </a:xfrm>
          <a:prstGeom prst="rect">
            <a:avLst/>
          </a:prstGeom>
          <a:solidFill>
            <a:srgbClr val="2C7A8C"/>
          </a:solidFill>
          <a:ln/>
        </p:spPr>
      </p:sp>
      <p:sp>
        <p:nvSpPr>
          <p:cNvPr id="3" name="Shape 1"/>
          <p:cNvSpPr/>
          <p:nvPr/>
        </p:nvSpPr>
        <p:spPr>
          <a:xfrm>
            <a:off x="0" y="146304"/>
            <a:ext cx="12191695" cy="45720"/>
          </a:xfrm>
          <a:prstGeom prst="rect">
            <a:avLst/>
          </a:prstGeom>
          <a:solidFill>
            <a:srgbClr val="E0A458"/>
          </a:solidFill>
          <a:ln/>
        </p:spPr>
      </p:sp>
      <p:sp>
        <p:nvSpPr>
          <p:cNvPr id="4" name="Text 2"/>
          <p:cNvSpPr/>
          <p:nvPr/>
        </p:nvSpPr>
        <p:spPr>
          <a:xfrm>
            <a:off x="640080" y="457200"/>
            <a:ext cx="10881360" cy="31089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300" b="1" spc="200" kern="0" dirty="0">
                <a:solidFill>
                  <a:srgbClr val="2C7A8C"/>
                </a:solidFill>
                <a:latin typeface="Noto Sans CJK SC" pitchFamily="34" charset="0"/>
                <a:ea typeface="Noto Sans CJK SC" pitchFamily="34" charset="-122"/>
                <a:cs typeface="Noto Sans CJK SC" pitchFamily="34" charset="-120"/>
              </a:rPr>
              <a:t>04 · 主要创新点</a:t>
            </a:r>
            <a:endParaRPr lang="en-US" sz="1300" dirty="0"/>
          </a:p>
        </p:txBody>
      </p:sp>
      <p:sp>
        <p:nvSpPr>
          <p:cNvPr id="5" name="Text 3"/>
          <p:cNvSpPr/>
          <p:nvPr/>
        </p:nvSpPr>
        <p:spPr>
          <a:xfrm>
            <a:off x="640080" y="749808"/>
            <a:ext cx="10881360" cy="6400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700" b="1" dirty="0">
                <a:solidFill>
                  <a:srgbClr val="16263F"/>
                </a:solidFill>
                <a:latin typeface="Noto Serif CJK SC" pitchFamily="34" charset="0"/>
                <a:ea typeface="Noto Serif CJK SC" pitchFamily="34" charset="-122"/>
                <a:cs typeface="Noto Serif CJK SC" pitchFamily="34" charset="-120"/>
              </a:rPr>
              <a:t>三大创新，一句话记住</a:t>
            </a:r>
            <a:endParaRPr lang="en-US" sz="2700" dirty="0"/>
          </a:p>
        </p:txBody>
      </p:sp>
      <p:sp>
        <p:nvSpPr>
          <p:cNvPr id="6" name="Shape 4"/>
          <p:cNvSpPr/>
          <p:nvPr/>
        </p:nvSpPr>
        <p:spPr>
          <a:xfrm>
            <a:off x="640080" y="6419088"/>
            <a:ext cx="10908792" cy="0"/>
          </a:xfrm>
          <a:prstGeom prst="line">
            <a:avLst/>
          </a:prstGeom>
          <a:noFill/>
          <a:ln w="12700">
            <a:solidFill>
              <a:srgbClr val="D9E0EA"/>
            </a:solidFill>
            <a:prstDash val="solid"/>
          </a:ln>
        </p:spPr>
      </p:sp>
      <p:sp>
        <p:nvSpPr>
          <p:cNvPr id="7" name="Text 5"/>
          <p:cNvSpPr/>
          <p:nvPr/>
        </p:nvSpPr>
        <p:spPr>
          <a:xfrm>
            <a:off x="640080" y="6473952"/>
            <a:ext cx="8229600" cy="29260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900" dirty="0">
                <a:solidFill>
                  <a:srgbClr val="5B6B82"/>
                </a:solidFill>
                <a:latin typeface="Noto Sans CJK SC" pitchFamily="34" charset="0"/>
                <a:ea typeface="Noto Sans CJK SC" pitchFamily="34" charset="-122"/>
                <a:cs typeface="Noto Sans CJK SC" pitchFamily="34" charset="-120"/>
              </a:rPr>
              <a:t>硕士学位论文答辩 · 精简版</a:t>
            </a:r>
            <a:endParaRPr lang="en-US" sz="900" dirty="0"/>
          </a:p>
        </p:txBody>
      </p:sp>
      <p:sp>
        <p:nvSpPr>
          <p:cNvPr id="8" name="Text 6"/>
          <p:cNvSpPr/>
          <p:nvPr/>
        </p:nvSpPr>
        <p:spPr>
          <a:xfrm>
            <a:off x="10607040" y="6473952"/>
            <a:ext cx="941832" cy="29260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900" dirty="0">
                <a:solidFill>
                  <a:srgbClr val="5B6B82"/>
                </a:solidFill>
                <a:latin typeface="Noto Sans CJK SC" pitchFamily="34" charset="0"/>
                <a:ea typeface="Noto Sans CJK SC" pitchFamily="34" charset="-122"/>
                <a:cs typeface="Noto Sans CJK SC" pitchFamily="34" charset="-120"/>
              </a:rPr>
              <a:t>6</a:t>
            </a:r>
            <a:endParaRPr lang="en-US" sz="900" dirty="0"/>
          </a:p>
        </p:txBody>
      </p:sp>
      <p:sp>
        <p:nvSpPr>
          <p:cNvPr id="9" name="Shape 7"/>
          <p:cNvSpPr/>
          <p:nvPr/>
        </p:nvSpPr>
        <p:spPr>
          <a:xfrm>
            <a:off x="640080" y="1783080"/>
            <a:ext cx="10908792" cy="1234440"/>
          </a:xfrm>
          <a:prstGeom prst="rect">
            <a:avLst/>
          </a:prstGeom>
          <a:solidFill>
            <a:srgbClr val="FFFFFF"/>
          </a:solidFill>
          <a:ln w="12700">
            <a:solidFill>
              <a:srgbClr val="D9E0EA"/>
            </a:solidFill>
            <a:prstDash val="solid"/>
          </a:ln>
          <a:effectLst>
            <a:outerShdw sx="100000" sy="100000" kx="0" ky="0" algn="bl" rotWithShape="0" blurRad="76200" dist="25400" dir="8100000">
              <a:srgbClr val="16263F">
                <a:alpha val="10000"/>
              </a:srgbClr>
            </a:outerShdw>
          </a:effectLst>
        </p:spPr>
      </p:sp>
      <p:sp>
        <p:nvSpPr>
          <p:cNvPr id="10" name="Shape 8"/>
          <p:cNvSpPr/>
          <p:nvPr/>
        </p:nvSpPr>
        <p:spPr>
          <a:xfrm>
            <a:off x="640080" y="1783080"/>
            <a:ext cx="128016" cy="1234440"/>
          </a:xfrm>
          <a:prstGeom prst="rect">
            <a:avLst/>
          </a:prstGeom>
          <a:solidFill>
            <a:srgbClr val="2C7A8C"/>
          </a:solidFill>
          <a:ln/>
        </p:spPr>
      </p:sp>
      <p:sp>
        <p:nvSpPr>
          <p:cNvPr id="11" name="Text 9"/>
          <p:cNvSpPr/>
          <p:nvPr/>
        </p:nvSpPr>
        <p:spPr>
          <a:xfrm>
            <a:off x="960120" y="1783080"/>
            <a:ext cx="1097280" cy="12344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4000" b="1" dirty="0">
                <a:solidFill>
                  <a:srgbClr val="2C7A8C"/>
                </a:solidFill>
                <a:latin typeface="Noto Serif CJK SC" pitchFamily="34" charset="0"/>
                <a:ea typeface="Noto Serif CJK SC" pitchFamily="34" charset="-122"/>
                <a:cs typeface="Noto Serif CJK SC" pitchFamily="34" charset="-120"/>
              </a:rPr>
              <a:t>01</a:t>
            </a:r>
            <a:endParaRPr lang="en-US" sz="4000" dirty="0"/>
          </a:p>
        </p:txBody>
      </p:sp>
      <p:sp>
        <p:nvSpPr>
          <p:cNvPr id="12" name="Text 10"/>
          <p:cNvSpPr/>
          <p:nvPr/>
        </p:nvSpPr>
        <p:spPr>
          <a:xfrm>
            <a:off x="2148840" y="1965960"/>
            <a:ext cx="3840480" cy="8686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rgbClr val="16263F"/>
                </a:solidFill>
                <a:latin typeface="Noto Serif CJK SC" pitchFamily="34" charset="0"/>
                <a:ea typeface="Noto Serif CJK SC" pitchFamily="34" charset="-122"/>
                <a:cs typeface="Noto Serif CJK SC" pitchFamily="34" charset="-120"/>
              </a:rPr>
              <a:t>让路网“动起来”</a:t>
            </a:r>
            <a:endParaRPr lang="en-US" sz="2200" dirty="0"/>
          </a:p>
        </p:txBody>
      </p:sp>
      <p:sp>
        <p:nvSpPr>
          <p:cNvPr id="13" name="Shape 11"/>
          <p:cNvSpPr/>
          <p:nvPr/>
        </p:nvSpPr>
        <p:spPr>
          <a:xfrm>
            <a:off x="6172200" y="2039112"/>
            <a:ext cx="0" cy="731520"/>
          </a:xfrm>
          <a:prstGeom prst="line">
            <a:avLst/>
          </a:prstGeom>
          <a:noFill/>
          <a:ln w="15240">
            <a:solidFill>
              <a:srgbClr val="D9E0EA"/>
            </a:solidFill>
            <a:prstDash val="solid"/>
          </a:ln>
        </p:spPr>
      </p:sp>
      <p:sp>
        <p:nvSpPr>
          <p:cNvPr id="14" name="Text 12"/>
          <p:cNvSpPr/>
          <p:nvPr/>
        </p:nvSpPr>
        <p:spPr>
          <a:xfrm>
            <a:off x="6446520" y="1783080"/>
            <a:ext cx="4937760" cy="12344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lnSpc>
                <a:spcPct val="120000"/>
              </a:lnSpc>
              <a:buNone/>
            </a:pPr>
            <a:r>
              <a:rPr lang="en-US" sz="1500" dirty="0">
                <a:solidFill>
                  <a:srgbClr val="1E293B"/>
                </a:solidFill>
                <a:latin typeface="Noto Sans CJK SC" pitchFamily="34" charset="0"/>
                <a:ea typeface="Noto Sans CJK SC" pitchFamily="34" charset="-122"/>
                <a:cs typeface="Noto Sans CJK SC" pitchFamily="34" charset="-120"/>
              </a:rPr>
              <a:t>双重动态图随时段更新边权，突破静态单图假设。</a:t>
            </a:r>
            <a:endParaRPr lang="en-US" sz="1500" dirty="0"/>
          </a:p>
        </p:txBody>
      </p:sp>
      <p:sp>
        <p:nvSpPr>
          <p:cNvPr id="15" name="Shape 13"/>
          <p:cNvSpPr/>
          <p:nvPr/>
        </p:nvSpPr>
        <p:spPr>
          <a:xfrm>
            <a:off x="640080" y="3154680"/>
            <a:ext cx="10908792" cy="1234440"/>
          </a:xfrm>
          <a:prstGeom prst="rect">
            <a:avLst/>
          </a:prstGeom>
          <a:solidFill>
            <a:srgbClr val="FFFFFF"/>
          </a:solidFill>
          <a:ln w="12700">
            <a:solidFill>
              <a:srgbClr val="D9E0EA"/>
            </a:solidFill>
            <a:prstDash val="solid"/>
          </a:ln>
          <a:effectLst>
            <a:outerShdw sx="100000" sy="100000" kx="0" ky="0" algn="bl" rotWithShape="0" blurRad="76200" dist="25400" dir="8100000">
              <a:srgbClr val="16263F">
                <a:alpha val="10000"/>
              </a:srgbClr>
            </a:outerShdw>
          </a:effectLst>
        </p:spPr>
      </p:sp>
      <p:sp>
        <p:nvSpPr>
          <p:cNvPr id="16" name="Shape 14"/>
          <p:cNvSpPr/>
          <p:nvPr/>
        </p:nvSpPr>
        <p:spPr>
          <a:xfrm>
            <a:off x="640080" y="3154680"/>
            <a:ext cx="128016" cy="1234440"/>
          </a:xfrm>
          <a:prstGeom prst="rect">
            <a:avLst/>
          </a:prstGeom>
          <a:solidFill>
            <a:srgbClr val="E0A458"/>
          </a:solidFill>
          <a:ln/>
        </p:spPr>
      </p:sp>
      <p:sp>
        <p:nvSpPr>
          <p:cNvPr id="17" name="Text 15"/>
          <p:cNvSpPr/>
          <p:nvPr/>
        </p:nvSpPr>
        <p:spPr>
          <a:xfrm>
            <a:off x="960120" y="3154680"/>
            <a:ext cx="1097280" cy="12344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4000" b="1" dirty="0">
                <a:solidFill>
                  <a:srgbClr val="E0A458"/>
                </a:solidFill>
                <a:latin typeface="Noto Serif CJK SC" pitchFamily="34" charset="0"/>
                <a:ea typeface="Noto Serif CJK SC" pitchFamily="34" charset="-122"/>
                <a:cs typeface="Noto Serif CJK SC" pitchFamily="34" charset="-120"/>
              </a:rPr>
              <a:t>02</a:t>
            </a:r>
            <a:endParaRPr lang="en-US" sz="4000" dirty="0"/>
          </a:p>
        </p:txBody>
      </p:sp>
      <p:sp>
        <p:nvSpPr>
          <p:cNvPr id="18" name="Text 16"/>
          <p:cNvSpPr/>
          <p:nvPr/>
        </p:nvSpPr>
        <p:spPr>
          <a:xfrm>
            <a:off x="2148840" y="3337560"/>
            <a:ext cx="3840480" cy="8686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rgbClr val="16263F"/>
                </a:solidFill>
                <a:latin typeface="Noto Serif CJK SC" pitchFamily="34" charset="0"/>
                <a:ea typeface="Noto Serif CJK SC" pitchFamily="34" charset="-122"/>
                <a:cs typeface="Noto Serif CJK SC" pitchFamily="34" charset="-120"/>
              </a:rPr>
              <a:t>让模型“懂天气”</a:t>
            </a:r>
            <a:endParaRPr lang="en-US" sz="2200" dirty="0"/>
          </a:p>
        </p:txBody>
      </p:sp>
      <p:sp>
        <p:nvSpPr>
          <p:cNvPr id="19" name="Shape 17"/>
          <p:cNvSpPr/>
          <p:nvPr/>
        </p:nvSpPr>
        <p:spPr>
          <a:xfrm>
            <a:off x="6172200" y="3410712"/>
            <a:ext cx="0" cy="731520"/>
          </a:xfrm>
          <a:prstGeom prst="line">
            <a:avLst/>
          </a:prstGeom>
          <a:noFill/>
          <a:ln w="15240">
            <a:solidFill>
              <a:srgbClr val="D9E0EA"/>
            </a:solidFill>
            <a:prstDash val="solid"/>
          </a:ln>
        </p:spPr>
      </p:sp>
      <p:sp>
        <p:nvSpPr>
          <p:cNvPr id="20" name="Text 18"/>
          <p:cNvSpPr/>
          <p:nvPr/>
        </p:nvSpPr>
        <p:spPr>
          <a:xfrm>
            <a:off x="6446520" y="3154680"/>
            <a:ext cx="4937760" cy="12344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lnSpc>
                <a:spcPct val="120000"/>
              </a:lnSpc>
              <a:buNone/>
            </a:pPr>
            <a:r>
              <a:rPr lang="en-US" sz="1500" dirty="0">
                <a:solidFill>
                  <a:srgbClr val="1E293B"/>
                </a:solidFill>
                <a:latin typeface="Noto Sans CJK SC" pitchFamily="34" charset="0"/>
                <a:ea typeface="Noto Sans CJK SC" pitchFamily="34" charset="-122"/>
                <a:cs typeface="Noto Sans CJK SC" pitchFamily="34" charset="-120"/>
              </a:rPr>
              <a:t>外部因素注意力融合，突发耦合场景更鲁棒。</a:t>
            </a:r>
            <a:endParaRPr lang="en-US" sz="1500" dirty="0"/>
          </a:p>
        </p:txBody>
      </p:sp>
      <p:sp>
        <p:nvSpPr>
          <p:cNvPr id="21" name="Shape 19"/>
          <p:cNvSpPr/>
          <p:nvPr/>
        </p:nvSpPr>
        <p:spPr>
          <a:xfrm>
            <a:off x="640080" y="4526280"/>
            <a:ext cx="10908792" cy="1234440"/>
          </a:xfrm>
          <a:prstGeom prst="rect">
            <a:avLst/>
          </a:prstGeom>
          <a:solidFill>
            <a:srgbClr val="FFFFFF"/>
          </a:solidFill>
          <a:ln w="12700">
            <a:solidFill>
              <a:srgbClr val="D9E0EA"/>
            </a:solidFill>
            <a:prstDash val="solid"/>
          </a:ln>
          <a:effectLst>
            <a:outerShdw sx="100000" sy="100000" kx="0" ky="0" algn="bl" rotWithShape="0" blurRad="76200" dist="25400" dir="8100000">
              <a:srgbClr val="16263F">
                <a:alpha val="10000"/>
              </a:srgbClr>
            </a:outerShdw>
          </a:effectLst>
        </p:spPr>
      </p:sp>
      <p:sp>
        <p:nvSpPr>
          <p:cNvPr id="22" name="Shape 20"/>
          <p:cNvSpPr/>
          <p:nvPr/>
        </p:nvSpPr>
        <p:spPr>
          <a:xfrm>
            <a:off x="640080" y="4526280"/>
            <a:ext cx="128016" cy="1234440"/>
          </a:xfrm>
          <a:prstGeom prst="rect">
            <a:avLst/>
          </a:prstGeom>
          <a:solidFill>
            <a:srgbClr val="1F3A5F"/>
          </a:solidFill>
          <a:ln/>
        </p:spPr>
      </p:sp>
      <p:sp>
        <p:nvSpPr>
          <p:cNvPr id="23" name="Text 21"/>
          <p:cNvSpPr/>
          <p:nvPr/>
        </p:nvSpPr>
        <p:spPr>
          <a:xfrm>
            <a:off x="960120" y="4526280"/>
            <a:ext cx="1097280" cy="12344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4000" b="1" dirty="0">
                <a:solidFill>
                  <a:srgbClr val="1F3A5F"/>
                </a:solidFill>
                <a:latin typeface="Noto Serif CJK SC" pitchFamily="34" charset="0"/>
                <a:ea typeface="Noto Serif CJK SC" pitchFamily="34" charset="-122"/>
                <a:cs typeface="Noto Serif CJK SC" pitchFamily="34" charset="-120"/>
              </a:rPr>
              <a:t>03</a:t>
            </a:r>
            <a:endParaRPr lang="en-US" sz="4000" dirty="0"/>
          </a:p>
        </p:txBody>
      </p:sp>
      <p:sp>
        <p:nvSpPr>
          <p:cNvPr id="24" name="Text 22"/>
          <p:cNvSpPr/>
          <p:nvPr/>
        </p:nvSpPr>
        <p:spPr>
          <a:xfrm>
            <a:off x="2148840" y="4709160"/>
            <a:ext cx="3840480" cy="8686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rgbClr val="16263F"/>
                </a:solidFill>
                <a:latin typeface="Noto Serif CJK SC" pitchFamily="34" charset="0"/>
                <a:ea typeface="Noto Serif CJK SC" pitchFamily="34" charset="-122"/>
                <a:cs typeface="Noto Serif CJK SC" pitchFamily="34" charset="-120"/>
              </a:rPr>
              <a:t>让预测“看得远”</a:t>
            </a:r>
            <a:endParaRPr lang="en-US" sz="2200" dirty="0"/>
          </a:p>
        </p:txBody>
      </p:sp>
      <p:sp>
        <p:nvSpPr>
          <p:cNvPr id="25" name="Shape 23"/>
          <p:cNvSpPr/>
          <p:nvPr/>
        </p:nvSpPr>
        <p:spPr>
          <a:xfrm>
            <a:off x="6172200" y="4782312"/>
            <a:ext cx="0" cy="731520"/>
          </a:xfrm>
          <a:prstGeom prst="line">
            <a:avLst/>
          </a:prstGeom>
          <a:noFill/>
          <a:ln w="15240">
            <a:solidFill>
              <a:srgbClr val="D9E0EA"/>
            </a:solidFill>
            <a:prstDash val="solid"/>
          </a:ln>
        </p:spPr>
      </p:sp>
      <p:sp>
        <p:nvSpPr>
          <p:cNvPr id="26" name="Text 24"/>
          <p:cNvSpPr/>
          <p:nvPr/>
        </p:nvSpPr>
        <p:spPr>
          <a:xfrm>
            <a:off x="6446520" y="4526280"/>
            <a:ext cx="4937760" cy="12344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lnSpc>
                <a:spcPct val="120000"/>
              </a:lnSpc>
              <a:buNone/>
            </a:pPr>
            <a:r>
              <a:rPr lang="en-US" sz="1500" dirty="0">
                <a:solidFill>
                  <a:srgbClr val="1E293B"/>
                </a:solidFill>
                <a:latin typeface="Noto Sans CJK SC" pitchFamily="34" charset="0"/>
                <a:ea typeface="Noto Sans CJK SC" pitchFamily="34" charset="-122"/>
                <a:cs typeface="Noto Sans CJK SC" pitchFamily="34" charset="-120"/>
              </a:rPr>
              <a:t>端到端多步框架，长步长误差累积明显减缓。</a:t>
            </a:r>
            <a:endParaRPr lang="en-US" sz="15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4F6FA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12191695" cy="146304"/>
          </a:xfrm>
          <a:prstGeom prst="rect">
            <a:avLst/>
          </a:prstGeom>
          <a:solidFill>
            <a:srgbClr val="2C7A8C"/>
          </a:solidFill>
          <a:ln/>
        </p:spPr>
      </p:sp>
      <p:sp>
        <p:nvSpPr>
          <p:cNvPr id="3" name="Shape 1"/>
          <p:cNvSpPr/>
          <p:nvPr/>
        </p:nvSpPr>
        <p:spPr>
          <a:xfrm>
            <a:off x="0" y="146304"/>
            <a:ext cx="12191695" cy="45720"/>
          </a:xfrm>
          <a:prstGeom prst="rect">
            <a:avLst/>
          </a:prstGeom>
          <a:solidFill>
            <a:srgbClr val="E0A458"/>
          </a:solidFill>
          <a:ln/>
        </p:spPr>
      </p:sp>
      <p:sp>
        <p:nvSpPr>
          <p:cNvPr id="4" name="Text 2"/>
          <p:cNvSpPr/>
          <p:nvPr/>
        </p:nvSpPr>
        <p:spPr>
          <a:xfrm>
            <a:off x="640080" y="457200"/>
            <a:ext cx="10881360" cy="31089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300" b="1" spc="200" kern="0" dirty="0">
                <a:solidFill>
                  <a:srgbClr val="2C7A8C"/>
                </a:solidFill>
                <a:latin typeface="Noto Sans CJK SC" pitchFamily="34" charset="0"/>
                <a:ea typeface="Noto Sans CJK SC" pitchFamily="34" charset="-122"/>
                <a:cs typeface="Noto Sans CJK SC" pitchFamily="34" charset="-120"/>
              </a:rPr>
              <a:t>05 · 结论与展望</a:t>
            </a:r>
            <a:endParaRPr lang="en-US" sz="1300" dirty="0"/>
          </a:p>
        </p:txBody>
      </p:sp>
      <p:sp>
        <p:nvSpPr>
          <p:cNvPr id="5" name="Text 3"/>
          <p:cNvSpPr/>
          <p:nvPr/>
        </p:nvSpPr>
        <p:spPr>
          <a:xfrm>
            <a:off x="640080" y="749808"/>
            <a:ext cx="10881360" cy="6400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700" b="1" dirty="0">
                <a:solidFill>
                  <a:srgbClr val="16263F"/>
                </a:solidFill>
                <a:latin typeface="Noto Serif CJK SC" pitchFamily="34" charset="0"/>
                <a:ea typeface="Noto Serif CJK SC" pitchFamily="34" charset="-122"/>
                <a:cs typeface="Noto Serif CJK SC" pitchFamily="34" charset="-120"/>
              </a:rPr>
              <a:t>结论与下一步</a:t>
            </a:r>
            <a:endParaRPr lang="en-US" sz="2700" dirty="0"/>
          </a:p>
        </p:txBody>
      </p:sp>
      <p:sp>
        <p:nvSpPr>
          <p:cNvPr id="6" name="Shape 4"/>
          <p:cNvSpPr/>
          <p:nvPr/>
        </p:nvSpPr>
        <p:spPr>
          <a:xfrm>
            <a:off x="640080" y="6419088"/>
            <a:ext cx="10908792" cy="0"/>
          </a:xfrm>
          <a:prstGeom prst="line">
            <a:avLst/>
          </a:prstGeom>
          <a:noFill/>
          <a:ln w="12700">
            <a:solidFill>
              <a:srgbClr val="D9E0EA"/>
            </a:solidFill>
            <a:prstDash val="solid"/>
          </a:ln>
        </p:spPr>
      </p:sp>
      <p:sp>
        <p:nvSpPr>
          <p:cNvPr id="7" name="Text 5"/>
          <p:cNvSpPr/>
          <p:nvPr/>
        </p:nvSpPr>
        <p:spPr>
          <a:xfrm>
            <a:off x="640080" y="6473952"/>
            <a:ext cx="8229600" cy="29260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900" dirty="0">
                <a:solidFill>
                  <a:srgbClr val="5B6B82"/>
                </a:solidFill>
                <a:latin typeface="Noto Sans CJK SC" pitchFamily="34" charset="0"/>
                <a:ea typeface="Noto Sans CJK SC" pitchFamily="34" charset="-122"/>
                <a:cs typeface="Noto Sans CJK SC" pitchFamily="34" charset="-120"/>
              </a:rPr>
              <a:t>硕士学位论文答辩 · 精简版</a:t>
            </a:r>
            <a:endParaRPr lang="en-US" sz="900" dirty="0"/>
          </a:p>
        </p:txBody>
      </p:sp>
      <p:sp>
        <p:nvSpPr>
          <p:cNvPr id="8" name="Text 6"/>
          <p:cNvSpPr/>
          <p:nvPr/>
        </p:nvSpPr>
        <p:spPr>
          <a:xfrm>
            <a:off x="10607040" y="6473952"/>
            <a:ext cx="941832" cy="29260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900" dirty="0">
                <a:solidFill>
                  <a:srgbClr val="5B6B82"/>
                </a:solidFill>
                <a:latin typeface="Noto Sans CJK SC" pitchFamily="34" charset="0"/>
                <a:ea typeface="Noto Sans CJK SC" pitchFamily="34" charset="-122"/>
                <a:cs typeface="Noto Sans CJK SC" pitchFamily="34" charset="-120"/>
              </a:rPr>
              <a:t>7</a:t>
            </a:r>
            <a:endParaRPr lang="en-US" sz="900" dirty="0"/>
          </a:p>
        </p:txBody>
      </p:sp>
      <p:sp>
        <p:nvSpPr>
          <p:cNvPr id="9" name="Shape 7"/>
          <p:cNvSpPr/>
          <p:nvPr/>
        </p:nvSpPr>
        <p:spPr>
          <a:xfrm>
            <a:off x="640080" y="1783080"/>
            <a:ext cx="6675120" cy="3977640"/>
          </a:xfrm>
          <a:prstGeom prst="rect">
            <a:avLst/>
          </a:prstGeom>
          <a:solidFill>
            <a:srgbClr val="FFFFFF"/>
          </a:solidFill>
          <a:ln w="12700">
            <a:solidFill>
              <a:srgbClr val="D9E0EA"/>
            </a:solidFill>
            <a:prstDash val="solid"/>
          </a:ln>
          <a:effectLst>
            <a:outerShdw sx="100000" sy="100000" kx="0" ky="0" algn="bl" rotWithShape="0" blurRad="76200" dist="25400" dir="8100000">
              <a:srgbClr val="16263F">
                <a:alpha val="10000"/>
              </a:srgbClr>
            </a:outerShdw>
          </a:effectLst>
        </p:spPr>
      </p:sp>
      <p:sp>
        <p:nvSpPr>
          <p:cNvPr id="10" name="Shape 8"/>
          <p:cNvSpPr/>
          <p:nvPr/>
        </p:nvSpPr>
        <p:spPr>
          <a:xfrm>
            <a:off x="640080" y="1783080"/>
            <a:ext cx="6675120" cy="548640"/>
          </a:xfrm>
          <a:prstGeom prst="rect">
            <a:avLst/>
          </a:prstGeom>
          <a:solidFill>
            <a:srgbClr val="2C7A8C"/>
          </a:solidFill>
          <a:ln/>
        </p:spPr>
      </p:sp>
      <p:sp>
        <p:nvSpPr>
          <p:cNvPr id="11" name="Text 9"/>
          <p:cNvSpPr/>
          <p:nvPr/>
        </p:nvSpPr>
        <p:spPr>
          <a:xfrm>
            <a:off x="868680" y="1783080"/>
            <a:ext cx="621792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800" b="1" dirty="0">
                <a:solidFill>
                  <a:srgbClr val="FFFFFF"/>
                </a:solidFill>
                <a:latin typeface="Noto Serif CJK SC" pitchFamily="34" charset="0"/>
                <a:ea typeface="Noto Serif CJK SC" pitchFamily="34" charset="-122"/>
                <a:cs typeface="Noto Serif CJK SC" pitchFamily="34" charset="-120"/>
              </a:rPr>
              <a:t>研究结论</a:t>
            </a:r>
            <a:endParaRPr lang="en-US" sz="1800" dirty="0"/>
          </a:p>
        </p:txBody>
      </p:sp>
      <p:sp>
        <p:nvSpPr>
          <p:cNvPr id="12" name="Text 10"/>
          <p:cNvSpPr/>
          <p:nvPr/>
        </p:nvSpPr>
        <p:spPr>
          <a:xfrm>
            <a:off x="914400" y="2560320"/>
            <a:ext cx="6035040" cy="30632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342900" indent="-342900">
              <a:lnSpc>
                <a:spcPct val="118000"/>
              </a:lnSpc>
              <a:spcAft>
                <a:spcPts val="1300"/>
              </a:spcAft>
              <a:buSzPct val="100000"/>
              <a:buChar char="•"/>
            </a:pPr>
            <a:r>
              <a:rPr lang="en-US" sz="1450" dirty="0">
                <a:solidFill>
                  <a:srgbClr val="1E293B"/>
                </a:solidFill>
                <a:latin typeface="Noto Sans CJK SC" pitchFamily="34" charset="0"/>
                <a:ea typeface="Noto Sans CJK SC" pitchFamily="34" charset="-122"/>
                <a:cs typeface="Noto Sans CJK SC" pitchFamily="34" charset="-120"/>
              </a:rPr>
              <a:t>提出 DST-GNN，融合动态路网结构与外部因素，实现 10–30min 客流预测。</a:t>
            </a:r>
            <a:endParaRPr lang="en-US" sz="1450" dirty="0"/>
          </a:p>
          <a:p>
            <a:pPr marL="342900" indent="-342900">
              <a:lnSpc>
                <a:spcPct val="118000"/>
              </a:lnSpc>
              <a:spcAft>
                <a:spcPts val="1300"/>
              </a:spcAft>
              <a:buSzPct val="100000"/>
              <a:buChar char="•"/>
            </a:pPr>
            <a:r>
              <a:rPr lang="en-US" sz="1450" dirty="0">
                <a:solidFill>
                  <a:srgbClr val="1E293B"/>
                </a:solidFill>
                <a:latin typeface="Noto Sans CJK SC" pitchFamily="34" charset="0"/>
                <a:ea typeface="Noto Sans CJK SC" pitchFamily="34" charset="-122"/>
                <a:cs typeface="Noto Sans CJK SC" pitchFamily="34" charset="-120"/>
              </a:rPr>
              <a:t>示例数据上 MAE 较最强基线降低约 15.7%，高峰 MAPE 13.6%。</a:t>
            </a:r>
            <a:endParaRPr lang="en-US" sz="1450" dirty="0"/>
          </a:p>
          <a:p>
            <a:pPr marL="342900" indent="-342900">
              <a:lnSpc>
                <a:spcPct val="118000"/>
              </a:lnSpc>
              <a:spcAft>
                <a:spcPts val="1300"/>
              </a:spcAft>
              <a:buSzPct val="100000"/>
              <a:buChar char="•"/>
            </a:pPr>
            <a:r>
              <a:rPr lang="en-US" sz="1450" dirty="0">
                <a:solidFill>
                  <a:srgbClr val="1E293B"/>
                </a:solidFill>
                <a:latin typeface="Noto Sans CJK SC" pitchFamily="34" charset="0"/>
                <a:ea typeface="Noto Sans CJK SC" pitchFamily="34" charset="-122"/>
                <a:cs typeface="Noto Sans CJK SC" pitchFamily="34" charset="-120"/>
              </a:rPr>
              <a:t>多步预测更稳定，消融与案例证实各模块均有效。</a:t>
            </a:r>
            <a:endParaRPr lang="en-US" sz="1450" dirty="0"/>
          </a:p>
          <a:p>
            <a:pPr marL="342900" indent="-342900">
              <a:lnSpc>
                <a:spcPct val="118000"/>
              </a:lnSpc>
              <a:buSzPct val="100000"/>
              <a:buChar char="•"/>
            </a:pPr>
            <a:r>
              <a:rPr lang="en-US" sz="1450" dirty="0">
                <a:solidFill>
                  <a:srgbClr val="1E293B"/>
                </a:solidFill>
                <a:latin typeface="Noto Sans CJK SC" pitchFamily="34" charset="0"/>
                <a:ea typeface="Noto Sans CJK SC" pitchFamily="34" charset="-122"/>
                <a:cs typeface="Noto Sans CJK SC" pitchFamily="34" charset="-120"/>
              </a:rPr>
              <a:t>方法具备向实际运营调度迁移的工程应用潜力。</a:t>
            </a:r>
            <a:endParaRPr lang="en-US" sz="1450" dirty="0"/>
          </a:p>
        </p:txBody>
      </p:sp>
      <p:sp>
        <p:nvSpPr>
          <p:cNvPr id="13" name="Shape 11"/>
          <p:cNvSpPr/>
          <p:nvPr/>
        </p:nvSpPr>
        <p:spPr>
          <a:xfrm>
            <a:off x="7498080" y="1783080"/>
            <a:ext cx="4050792" cy="3977640"/>
          </a:xfrm>
          <a:prstGeom prst="rect">
            <a:avLst/>
          </a:prstGeom>
          <a:solidFill>
            <a:srgbClr val="16263F"/>
          </a:solidFill>
          <a:ln w="12700">
            <a:solidFill>
              <a:srgbClr val="D9E0EA"/>
            </a:solidFill>
            <a:prstDash val="solid"/>
          </a:ln>
          <a:effectLst>
            <a:outerShdw sx="100000" sy="100000" kx="0" ky="0" algn="bl" rotWithShape="0" blurRad="76200" dist="25400" dir="8100000">
              <a:srgbClr val="16263F">
                <a:alpha val="10000"/>
              </a:srgbClr>
            </a:outerShdw>
          </a:effectLst>
        </p:spPr>
      </p:sp>
      <p:sp>
        <p:nvSpPr>
          <p:cNvPr id="14" name="Text 12"/>
          <p:cNvSpPr/>
          <p:nvPr/>
        </p:nvSpPr>
        <p:spPr>
          <a:xfrm>
            <a:off x="7726680" y="2011680"/>
            <a:ext cx="365760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800" b="1" dirty="0">
                <a:solidFill>
                  <a:srgbClr val="E0A458"/>
                </a:solidFill>
                <a:latin typeface="Noto Serif CJK SC" pitchFamily="34" charset="0"/>
                <a:ea typeface="Noto Serif CJK SC" pitchFamily="34" charset="-122"/>
                <a:cs typeface="Noto Serif CJK SC" pitchFamily="34" charset="-120"/>
              </a:rPr>
              <a:t>下一步工作</a:t>
            </a:r>
            <a:endParaRPr lang="en-US" sz="1800" dirty="0"/>
          </a:p>
        </p:txBody>
      </p:sp>
      <p:sp>
        <p:nvSpPr>
          <p:cNvPr id="15" name="Text 13"/>
          <p:cNvSpPr/>
          <p:nvPr/>
        </p:nvSpPr>
        <p:spPr>
          <a:xfrm>
            <a:off x="7726680" y="2606040"/>
            <a:ext cx="3611880" cy="30175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lnSpc>
                <a:spcPct val="115000"/>
              </a:lnSpc>
              <a:buNone/>
            </a:pPr>
            <a:r>
              <a:rPr lang="en-US" sz="1500" b="1" dirty="0">
                <a:solidFill>
                  <a:srgbClr val="FFFFFF"/>
                </a:solidFill>
                <a:latin typeface="Noto Sans CJK SC" pitchFamily="34" charset="0"/>
                <a:ea typeface="Noto Sans CJK SC" pitchFamily="34" charset="-122"/>
                <a:cs typeface="Noto Sans CJK SC" pitchFamily="34" charset="-120"/>
              </a:rPr>
              <a:t>多城数据迁移学习</a:t>
            </a:r>
            <a:endParaRPr lang="en-US" sz="1500" dirty="0"/>
          </a:p>
          <a:p>
            <a:pPr indent="0" marL="0">
              <a:lnSpc>
                <a:spcPct val="115000"/>
              </a:lnSpc>
              <a:spcAft>
                <a:spcPts val="1200"/>
              </a:spcAft>
              <a:buNone/>
            </a:pPr>
            <a:r>
              <a:rPr lang="en-US" sz="1250" dirty="0">
                <a:solidFill>
                  <a:srgbClr val="3E9AAE"/>
                </a:solidFill>
                <a:latin typeface="Noto Sans CJK SC" pitchFamily="34" charset="0"/>
                <a:ea typeface="Noto Sans CJK SC" pitchFamily="34" charset="-122"/>
                <a:cs typeface="Noto Sans CJK SC" pitchFamily="34" charset="-120"/>
              </a:rPr>
              <a:t>验证跨城适应性</a:t>
            </a:r>
            <a:endParaRPr lang="en-US" sz="1500" dirty="0"/>
          </a:p>
          <a:p>
            <a:pPr indent="0" marL="0">
              <a:lnSpc>
                <a:spcPct val="115000"/>
              </a:lnSpc>
              <a:buNone/>
            </a:pPr>
            <a:r>
              <a:rPr lang="en-US" sz="1500" b="1" dirty="0">
                <a:solidFill>
                  <a:srgbClr val="FFFFFF"/>
                </a:solidFill>
                <a:latin typeface="Noto Sans CJK SC" pitchFamily="34" charset="0"/>
                <a:ea typeface="Noto Sans CJK SC" pitchFamily="34" charset="-122"/>
                <a:cs typeface="Noto Sans CJK SC" pitchFamily="34" charset="-120"/>
              </a:rPr>
              <a:t>实时在线预测原型</a:t>
            </a:r>
            <a:endParaRPr lang="en-US" sz="1500" dirty="0"/>
          </a:p>
          <a:p>
            <a:pPr indent="0" marL="0">
              <a:lnSpc>
                <a:spcPct val="115000"/>
              </a:lnSpc>
              <a:spcAft>
                <a:spcPts val="1200"/>
              </a:spcAft>
              <a:buNone/>
            </a:pPr>
            <a:r>
              <a:rPr lang="en-US" sz="1250" dirty="0">
                <a:solidFill>
                  <a:srgbClr val="3E9AAE"/>
                </a:solidFill>
                <a:latin typeface="Noto Sans CJK SC" pitchFamily="34" charset="0"/>
                <a:ea typeface="Noto Sans CJK SC" pitchFamily="34" charset="-122"/>
                <a:cs typeface="Noto Sans CJK SC" pitchFamily="34" charset="-120"/>
              </a:rPr>
              <a:t>对接数据流做预警</a:t>
            </a:r>
            <a:endParaRPr lang="en-US" sz="1500" dirty="0"/>
          </a:p>
          <a:p>
            <a:pPr indent="0" marL="0">
              <a:lnSpc>
                <a:spcPct val="115000"/>
              </a:lnSpc>
              <a:buNone/>
            </a:pPr>
            <a:r>
              <a:rPr lang="en-US" sz="1500" b="1" dirty="0">
                <a:solidFill>
                  <a:srgbClr val="FFFFFF"/>
                </a:solidFill>
                <a:latin typeface="Noto Sans CJK SC" pitchFamily="34" charset="0"/>
                <a:ea typeface="Noto Sans CJK SC" pitchFamily="34" charset="-122"/>
                <a:cs typeface="Noto Sans CJK SC" pitchFamily="34" charset="-120"/>
              </a:rPr>
              <a:t>可解释性分析</a:t>
            </a:r>
            <a:endParaRPr lang="en-US" sz="1500" dirty="0"/>
          </a:p>
          <a:p>
            <a:pPr indent="0" marL="0">
              <a:lnSpc>
                <a:spcPct val="115000"/>
              </a:lnSpc>
              <a:buNone/>
            </a:pPr>
            <a:r>
              <a:rPr lang="en-US" sz="1250" dirty="0">
                <a:solidFill>
                  <a:srgbClr val="3E9AAE"/>
                </a:solidFill>
                <a:latin typeface="Noto Sans CJK SC" pitchFamily="34" charset="0"/>
                <a:ea typeface="Noto Sans CJK SC" pitchFamily="34" charset="-122"/>
                <a:cs typeface="Noto Sans CJK SC" pitchFamily="34" charset="-120"/>
              </a:rPr>
              <a:t>辅助运营决策落地</a:t>
            </a:r>
            <a:endParaRPr lang="en-US" sz="15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4F6FA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12191695" cy="146304"/>
          </a:xfrm>
          <a:prstGeom prst="rect">
            <a:avLst/>
          </a:prstGeom>
          <a:solidFill>
            <a:srgbClr val="2C7A8C"/>
          </a:solidFill>
          <a:ln/>
        </p:spPr>
      </p:sp>
      <p:sp>
        <p:nvSpPr>
          <p:cNvPr id="3" name="Shape 1"/>
          <p:cNvSpPr/>
          <p:nvPr/>
        </p:nvSpPr>
        <p:spPr>
          <a:xfrm>
            <a:off x="0" y="146304"/>
            <a:ext cx="12191695" cy="45720"/>
          </a:xfrm>
          <a:prstGeom prst="rect">
            <a:avLst/>
          </a:prstGeom>
          <a:solidFill>
            <a:srgbClr val="E0A458"/>
          </a:solidFill>
          <a:ln/>
        </p:spPr>
      </p:sp>
      <p:sp>
        <p:nvSpPr>
          <p:cNvPr id="4" name="Text 2"/>
          <p:cNvSpPr/>
          <p:nvPr/>
        </p:nvSpPr>
        <p:spPr>
          <a:xfrm>
            <a:off x="640080" y="457200"/>
            <a:ext cx="10881360" cy="31089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300" b="1" spc="200" kern="0" dirty="0">
                <a:solidFill>
                  <a:srgbClr val="2C7A8C"/>
                </a:solidFill>
                <a:latin typeface="Noto Sans CJK SC" pitchFamily="34" charset="0"/>
                <a:ea typeface="Noto Sans CJK SC" pitchFamily="34" charset="-122"/>
                <a:cs typeface="Noto Sans CJK SC" pitchFamily="34" charset="-120"/>
              </a:rPr>
              <a:t>06 · 答辩问答准备</a:t>
            </a:r>
            <a:endParaRPr lang="en-US" sz="1300" dirty="0"/>
          </a:p>
        </p:txBody>
      </p:sp>
      <p:sp>
        <p:nvSpPr>
          <p:cNvPr id="5" name="Text 3"/>
          <p:cNvSpPr/>
          <p:nvPr/>
        </p:nvSpPr>
        <p:spPr>
          <a:xfrm>
            <a:off x="640080" y="749808"/>
            <a:ext cx="10881360" cy="6400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700" b="1" dirty="0">
                <a:solidFill>
                  <a:srgbClr val="16263F"/>
                </a:solidFill>
                <a:latin typeface="Noto Serif CJK SC" pitchFamily="34" charset="0"/>
                <a:ea typeface="Noto Serif CJK SC" pitchFamily="34" charset="-122"/>
                <a:cs typeface="Noto Serif CJK SC" pitchFamily="34" charset="-120"/>
              </a:rPr>
              <a:t>预设问答：从容应对常见提问（备答要点）</a:t>
            </a:r>
            <a:endParaRPr lang="en-US" sz="2700" dirty="0"/>
          </a:p>
        </p:txBody>
      </p:sp>
      <p:sp>
        <p:nvSpPr>
          <p:cNvPr id="6" name="Shape 4"/>
          <p:cNvSpPr/>
          <p:nvPr/>
        </p:nvSpPr>
        <p:spPr>
          <a:xfrm>
            <a:off x="640080" y="6419088"/>
            <a:ext cx="10908792" cy="0"/>
          </a:xfrm>
          <a:prstGeom prst="line">
            <a:avLst/>
          </a:prstGeom>
          <a:noFill/>
          <a:ln w="12700">
            <a:solidFill>
              <a:srgbClr val="D9E0EA"/>
            </a:solidFill>
            <a:prstDash val="solid"/>
          </a:ln>
        </p:spPr>
      </p:sp>
      <p:sp>
        <p:nvSpPr>
          <p:cNvPr id="7" name="Text 5"/>
          <p:cNvSpPr/>
          <p:nvPr/>
        </p:nvSpPr>
        <p:spPr>
          <a:xfrm>
            <a:off x="640080" y="6473952"/>
            <a:ext cx="8229600" cy="29260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900" dirty="0">
                <a:solidFill>
                  <a:srgbClr val="5B6B82"/>
                </a:solidFill>
                <a:latin typeface="Noto Sans CJK SC" pitchFamily="34" charset="0"/>
                <a:ea typeface="Noto Sans CJK SC" pitchFamily="34" charset="-122"/>
                <a:cs typeface="Noto Sans CJK SC" pitchFamily="34" charset="-120"/>
              </a:rPr>
              <a:t>硕士学位论文答辩 · 精简版</a:t>
            </a:r>
            <a:endParaRPr lang="en-US" sz="900" dirty="0"/>
          </a:p>
        </p:txBody>
      </p:sp>
      <p:sp>
        <p:nvSpPr>
          <p:cNvPr id="8" name="Text 6"/>
          <p:cNvSpPr/>
          <p:nvPr/>
        </p:nvSpPr>
        <p:spPr>
          <a:xfrm>
            <a:off x="10607040" y="6473952"/>
            <a:ext cx="941832" cy="29260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900" dirty="0">
                <a:solidFill>
                  <a:srgbClr val="5B6B82"/>
                </a:solidFill>
                <a:latin typeface="Noto Sans CJK SC" pitchFamily="34" charset="0"/>
                <a:ea typeface="Noto Sans CJK SC" pitchFamily="34" charset="-122"/>
                <a:cs typeface="Noto Sans CJK SC" pitchFamily="34" charset="-120"/>
              </a:rPr>
              <a:t>8</a:t>
            </a:r>
            <a:endParaRPr lang="en-US" sz="900" dirty="0"/>
          </a:p>
        </p:txBody>
      </p:sp>
      <p:sp>
        <p:nvSpPr>
          <p:cNvPr id="9" name="Shape 7"/>
          <p:cNvSpPr/>
          <p:nvPr/>
        </p:nvSpPr>
        <p:spPr>
          <a:xfrm>
            <a:off x="640080" y="1737360"/>
            <a:ext cx="5367528" cy="1261872"/>
          </a:xfrm>
          <a:prstGeom prst="rect">
            <a:avLst/>
          </a:prstGeom>
          <a:solidFill>
            <a:srgbClr val="FFFFFF"/>
          </a:solidFill>
          <a:ln w="12700">
            <a:solidFill>
              <a:srgbClr val="D9E0EA"/>
            </a:solidFill>
            <a:prstDash val="solid"/>
          </a:ln>
          <a:effectLst>
            <a:outerShdw sx="100000" sy="100000" kx="0" ky="0" algn="bl" rotWithShape="0" blurRad="76200" dist="25400" dir="8100000">
              <a:srgbClr val="16263F">
                <a:alpha val="10000"/>
              </a:srgbClr>
            </a:outerShdw>
          </a:effectLst>
        </p:spPr>
      </p:sp>
      <p:sp>
        <p:nvSpPr>
          <p:cNvPr id="10" name="Shape 8"/>
          <p:cNvSpPr/>
          <p:nvPr/>
        </p:nvSpPr>
        <p:spPr>
          <a:xfrm>
            <a:off x="640080" y="1737360"/>
            <a:ext cx="109728" cy="1261872"/>
          </a:xfrm>
          <a:prstGeom prst="rect">
            <a:avLst/>
          </a:prstGeom>
          <a:solidFill>
            <a:srgbClr val="E0A458"/>
          </a:solidFill>
          <a:ln/>
        </p:spPr>
      </p:sp>
      <p:sp>
        <p:nvSpPr>
          <p:cNvPr id="11" name="Text 9"/>
          <p:cNvSpPr/>
          <p:nvPr/>
        </p:nvSpPr>
        <p:spPr>
          <a:xfrm>
            <a:off x="896112" y="1847088"/>
            <a:ext cx="4983480" cy="38404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400" b="1" dirty="0">
                <a:solidFill>
                  <a:srgbClr val="16263F"/>
                </a:solidFill>
                <a:latin typeface="Noto Serif CJK SC" pitchFamily="34" charset="0"/>
                <a:ea typeface="Noto Serif CJK SC" pitchFamily="34" charset="-122"/>
                <a:cs typeface="Noto Serif CJK SC" pitchFamily="34" charset="-120"/>
              </a:rPr>
              <a:t>Q1 为何不用更简单的 LSTM？</a:t>
            </a:r>
            <a:endParaRPr lang="en-US" sz="1400" dirty="0"/>
          </a:p>
        </p:txBody>
      </p:sp>
      <p:sp>
        <p:nvSpPr>
          <p:cNvPr id="12" name="Text 10"/>
          <p:cNvSpPr/>
          <p:nvPr/>
        </p:nvSpPr>
        <p:spPr>
          <a:xfrm>
            <a:off x="896112" y="2212848"/>
            <a:ext cx="4983480" cy="7315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lnSpc>
                <a:spcPct val="112000"/>
              </a:lnSpc>
              <a:buNone/>
            </a:pPr>
            <a:r>
              <a:rPr lang="en-US" sz="1180" dirty="0">
                <a:solidFill>
                  <a:srgbClr val="1E293B"/>
                </a:solidFill>
                <a:latin typeface="Noto Sans CJK SC" pitchFamily="34" charset="0"/>
                <a:ea typeface="Noto Sans CJK SC" pitchFamily="34" charset="-122"/>
                <a:cs typeface="Noto Sans CJK SC" pitchFamily="34" charset="-120"/>
              </a:rPr>
              <a:t>客流有强空间关联，LSTM 逐站独立建模会丢失路网结构；实验中本文 MAE 比 LSTM 低约 30%。</a:t>
            </a:r>
            <a:endParaRPr lang="en-US" sz="1180" dirty="0"/>
          </a:p>
        </p:txBody>
      </p:sp>
      <p:sp>
        <p:nvSpPr>
          <p:cNvPr id="13" name="Shape 11"/>
          <p:cNvSpPr/>
          <p:nvPr/>
        </p:nvSpPr>
        <p:spPr>
          <a:xfrm>
            <a:off x="6181344" y="1737360"/>
            <a:ext cx="5367528" cy="1261872"/>
          </a:xfrm>
          <a:prstGeom prst="rect">
            <a:avLst/>
          </a:prstGeom>
          <a:solidFill>
            <a:srgbClr val="FFFFFF"/>
          </a:solidFill>
          <a:ln w="12700">
            <a:solidFill>
              <a:srgbClr val="D9E0EA"/>
            </a:solidFill>
            <a:prstDash val="solid"/>
          </a:ln>
          <a:effectLst>
            <a:outerShdw sx="100000" sy="100000" kx="0" ky="0" algn="bl" rotWithShape="0" blurRad="76200" dist="25400" dir="8100000">
              <a:srgbClr val="16263F">
                <a:alpha val="10000"/>
              </a:srgbClr>
            </a:outerShdw>
          </a:effectLst>
        </p:spPr>
      </p:sp>
      <p:sp>
        <p:nvSpPr>
          <p:cNvPr id="14" name="Shape 12"/>
          <p:cNvSpPr/>
          <p:nvPr/>
        </p:nvSpPr>
        <p:spPr>
          <a:xfrm>
            <a:off x="6181344" y="1737360"/>
            <a:ext cx="109728" cy="1261872"/>
          </a:xfrm>
          <a:prstGeom prst="rect">
            <a:avLst/>
          </a:prstGeom>
          <a:solidFill>
            <a:srgbClr val="E0A458"/>
          </a:solidFill>
          <a:ln/>
        </p:spPr>
      </p:sp>
      <p:sp>
        <p:nvSpPr>
          <p:cNvPr id="15" name="Text 13"/>
          <p:cNvSpPr/>
          <p:nvPr/>
        </p:nvSpPr>
        <p:spPr>
          <a:xfrm>
            <a:off x="6437376" y="1847088"/>
            <a:ext cx="4983480" cy="38404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400" b="1" dirty="0">
                <a:solidFill>
                  <a:srgbClr val="16263F"/>
                </a:solidFill>
                <a:latin typeface="Noto Serif CJK SC" pitchFamily="34" charset="0"/>
                <a:ea typeface="Noto Serif CJK SC" pitchFamily="34" charset="-122"/>
                <a:cs typeface="Noto Serif CJK SC" pitchFamily="34" charset="-120"/>
              </a:rPr>
              <a:t>Q2 数据是真实的吗？</a:t>
            </a:r>
            <a:endParaRPr lang="en-US" sz="1400" dirty="0"/>
          </a:p>
        </p:txBody>
      </p:sp>
      <p:sp>
        <p:nvSpPr>
          <p:cNvPr id="16" name="Text 14"/>
          <p:cNvSpPr/>
          <p:nvPr/>
        </p:nvSpPr>
        <p:spPr>
          <a:xfrm>
            <a:off x="6437376" y="2212848"/>
            <a:ext cx="4983480" cy="7315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lnSpc>
                <a:spcPct val="112000"/>
              </a:lnSpc>
              <a:buNone/>
            </a:pPr>
            <a:r>
              <a:rPr lang="en-US" sz="1180" dirty="0">
                <a:solidFill>
                  <a:srgbClr val="1E293B"/>
                </a:solidFill>
                <a:latin typeface="Noto Sans CJK SC" pitchFamily="34" charset="0"/>
                <a:ea typeface="Noto Sans CJK SC" pitchFamily="34" charset="-122"/>
                <a:cs typeface="Noto Sans CJK SC" pitchFamily="34" charset="-120"/>
              </a:rPr>
              <a:t>本汇报为教学示例，数据为示意值；方法与实验设计可直接套用真实 AFC 数据复现。</a:t>
            </a:r>
            <a:endParaRPr lang="en-US" sz="1180" dirty="0"/>
          </a:p>
        </p:txBody>
      </p:sp>
      <p:sp>
        <p:nvSpPr>
          <p:cNvPr id="17" name="Shape 15"/>
          <p:cNvSpPr/>
          <p:nvPr/>
        </p:nvSpPr>
        <p:spPr>
          <a:xfrm>
            <a:off x="640080" y="3127248"/>
            <a:ext cx="5367528" cy="1261872"/>
          </a:xfrm>
          <a:prstGeom prst="rect">
            <a:avLst/>
          </a:prstGeom>
          <a:solidFill>
            <a:srgbClr val="FFFFFF"/>
          </a:solidFill>
          <a:ln w="12700">
            <a:solidFill>
              <a:srgbClr val="D9E0EA"/>
            </a:solidFill>
            <a:prstDash val="solid"/>
          </a:ln>
          <a:effectLst>
            <a:outerShdw sx="100000" sy="100000" kx="0" ky="0" algn="bl" rotWithShape="0" blurRad="76200" dist="25400" dir="8100000">
              <a:srgbClr val="16263F">
                <a:alpha val="10000"/>
              </a:srgbClr>
            </a:outerShdw>
          </a:effectLst>
        </p:spPr>
      </p:sp>
      <p:sp>
        <p:nvSpPr>
          <p:cNvPr id="18" name="Shape 16"/>
          <p:cNvSpPr/>
          <p:nvPr/>
        </p:nvSpPr>
        <p:spPr>
          <a:xfrm>
            <a:off x="640080" y="3127248"/>
            <a:ext cx="109728" cy="1261872"/>
          </a:xfrm>
          <a:prstGeom prst="rect">
            <a:avLst/>
          </a:prstGeom>
          <a:solidFill>
            <a:srgbClr val="E0A458"/>
          </a:solidFill>
          <a:ln/>
        </p:spPr>
      </p:sp>
      <p:sp>
        <p:nvSpPr>
          <p:cNvPr id="19" name="Text 17"/>
          <p:cNvSpPr/>
          <p:nvPr/>
        </p:nvSpPr>
        <p:spPr>
          <a:xfrm>
            <a:off x="896112" y="3236976"/>
            <a:ext cx="4983480" cy="38404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400" b="1" dirty="0">
                <a:solidFill>
                  <a:srgbClr val="16263F"/>
                </a:solidFill>
                <a:latin typeface="Noto Serif CJK SC" pitchFamily="34" charset="0"/>
                <a:ea typeface="Noto Serif CJK SC" pitchFamily="34" charset="-122"/>
                <a:cs typeface="Noto Serif CJK SC" pitchFamily="34" charset="-120"/>
              </a:rPr>
              <a:t>Q3 模型是否过拟合？</a:t>
            </a:r>
            <a:endParaRPr lang="en-US" sz="1400" dirty="0"/>
          </a:p>
        </p:txBody>
      </p:sp>
      <p:sp>
        <p:nvSpPr>
          <p:cNvPr id="20" name="Text 18"/>
          <p:cNvSpPr/>
          <p:nvPr/>
        </p:nvSpPr>
        <p:spPr>
          <a:xfrm>
            <a:off x="896112" y="3602736"/>
            <a:ext cx="4983480" cy="7315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lnSpc>
                <a:spcPct val="112000"/>
              </a:lnSpc>
              <a:buNone/>
            </a:pPr>
            <a:r>
              <a:rPr lang="en-US" sz="1180" dirty="0">
                <a:solidFill>
                  <a:srgbClr val="1E293B"/>
                </a:solidFill>
                <a:latin typeface="Noto Sans CJK SC" pitchFamily="34" charset="0"/>
                <a:ea typeface="Noto Sans CJK SC" pitchFamily="34" charset="-122"/>
                <a:cs typeface="Noto Sans CJK SC" pitchFamily="34" charset="-120"/>
              </a:rPr>
              <a:t>采用 6:2:2 划分、L2 正则与早停；验证集/测试集误差接近，消融也表明各模块贡献稳定。</a:t>
            </a:r>
            <a:endParaRPr lang="en-US" sz="1180" dirty="0"/>
          </a:p>
        </p:txBody>
      </p:sp>
      <p:sp>
        <p:nvSpPr>
          <p:cNvPr id="21" name="Shape 19"/>
          <p:cNvSpPr/>
          <p:nvPr/>
        </p:nvSpPr>
        <p:spPr>
          <a:xfrm>
            <a:off x="6181344" y="3127248"/>
            <a:ext cx="5367528" cy="1261872"/>
          </a:xfrm>
          <a:prstGeom prst="rect">
            <a:avLst/>
          </a:prstGeom>
          <a:solidFill>
            <a:srgbClr val="FFFFFF"/>
          </a:solidFill>
          <a:ln w="12700">
            <a:solidFill>
              <a:srgbClr val="D9E0EA"/>
            </a:solidFill>
            <a:prstDash val="solid"/>
          </a:ln>
          <a:effectLst>
            <a:outerShdw sx="100000" sy="100000" kx="0" ky="0" algn="bl" rotWithShape="0" blurRad="76200" dist="25400" dir="8100000">
              <a:srgbClr val="16263F">
                <a:alpha val="10000"/>
              </a:srgbClr>
            </a:outerShdw>
          </a:effectLst>
        </p:spPr>
      </p:sp>
      <p:sp>
        <p:nvSpPr>
          <p:cNvPr id="22" name="Shape 20"/>
          <p:cNvSpPr/>
          <p:nvPr/>
        </p:nvSpPr>
        <p:spPr>
          <a:xfrm>
            <a:off x="6181344" y="3127248"/>
            <a:ext cx="109728" cy="1261872"/>
          </a:xfrm>
          <a:prstGeom prst="rect">
            <a:avLst/>
          </a:prstGeom>
          <a:solidFill>
            <a:srgbClr val="E0A458"/>
          </a:solidFill>
          <a:ln/>
        </p:spPr>
      </p:sp>
      <p:sp>
        <p:nvSpPr>
          <p:cNvPr id="23" name="Text 21"/>
          <p:cNvSpPr/>
          <p:nvPr/>
        </p:nvSpPr>
        <p:spPr>
          <a:xfrm>
            <a:off x="6437376" y="3236976"/>
            <a:ext cx="4983480" cy="38404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400" b="1" dirty="0">
                <a:solidFill>
                  <a:srgbClr val="16263F"/>
                </a:solidFill>
                <a:latin typeface="Noto Serif CJK SC" pitchFamily="34" charset="0"/>
                <a:ea typeface="Noto Serif CJK SC" pitchFamily="34" charset="-122"/>
                <a:cs typeface="Noto Serif CJK SC" pitchFamily="34" charset="-120"/>
              </a:rPr>
              <a:t>Q4 相比 STGCN 的本质提升？</a:t>
            </a:r>
            <a:endParaRPr lang="en-US" sz="1400" dirty="0"/>
          </a:p>
        </p:txBody>
      </p:sp>
      <p:sp>
        <p:nvSpPr>
          <p:cNvPr id="24" name="Text 22"/>
          <p:cNvSpPr/>
          <p:nvPr/>
        </p:nvSpPr>
        <p:spPr>
          <a:xfrm>
            <a:off x="6437376" y="3602736"/>
            <a:ext cx="4983480" cy="7315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lnSpc>
                <a:spcPct val="112000"/>
              </a:lnSpc>
              <a:buNone/>
            </a:pPr>
            <a:r>
              <a:rPr lang="en-US" sz="1180" dirty="0">
                <a:solidFill>
                  <a:srgbClr val="1E293B"/>
                </a:solidFill>
                <a:latin typeface="Noto Sans CJK SC" pitchFamily="34" charset="0"/>
                <a:ea typeface="Noto Sans CJK SC" pitchFamily="34" charset="-122"/>
                <a:cs typeface="Noto Sans CJK SC" pitchFamily="34" charset="-120"/>
              </a:rPr>
              <a:t>两点：路网图由静态改为随时段动态更新；显式引入外部因素注意力，突发场景更鲁棒。</a:t>
            </a:r>
            <a:endParaRPr lang="en-US" sz="1180" dirty="0"/>
          </a:p>
        </p:txBody>
      </p:sp>
      <p:sp>
        <p:nvSpPr>
          <p:cNvPr id="25" name="Shape 23"/>
          <p:cNvSpPr/>
          <p:nvPr/>
        </p:nvSpPr>
        <p:spPr>
          <a:xfrm>
            <a:off x="640080" y="4517136"/>
            <a:ext cx="5367528" cy="1261872"/>
          </a:xfrm>
          <a:prstGeom prst="rect">
            <a:avLst/>
          </a:prstGeom>
          <a:solidFill>
            <a:srgbClr val="FFFFFF"/>
          </a:solidFill>
          <a:ln w="12700">
            <a:solidFill>
              <a:srgbClr val="D9E0EA"/>
            </a:solidFill>
            <a:prstDash val="solid"/>
          </a:ln>
          <a:effectLst>
            <a:outerShdw sx="100000" sy="100000" kx="0" ky="0" algn="bl" rotWithShape="0" blurRad="76200" dist="25400" dir="8100000">
              <a:srgbClr val="16263F">
                <a:alpha val="10000"/>
              </a:srgbClr>
            </a:outerShdw>
          </a:effectLst>
        </p:spPr>
      </p:sp>
      <p:sp>
        <p:nvSpPr>
          <p:cNvPr id="26" name="Shape 24"/>
          <p:cNvSpPr/>
          <p:nvPr/>
        </p:nvSpPr>
        <p:spPr>
          <a:xfrm>
            <a:off x="640080" y="4517136"/>
            <a:ext cx="109728" cy="1261872"/>
          </a:xfrm>
          <a:prstGeom prst="rect">
            <a:avLst/>
          </a:prstGeom>
          <a:solidFill>
            <a:srgbClr val="E0A458"/>
          </a:solidFill>
          <a:ln/>
        </p:spPr>
      </p:sp>
      <p:sp>
        <p:nvSpPr>
          <p:cNvPr id="27" name="Text 25"/>
          <p:cNvSpPr/>
          <p:nvPr/>
        </p:nvSpPr>
        <p:spPr>
          <a:xfrm>
            <a:off x="896112" y="4626864"/>
            <a:ext cx="4983480" cy="38404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400" b="1" dirty="0">
                <a:solidFill>
                  <a:srgbClr val="16263F"/>
                </a:solidFill>
                <a:latin typeface="Noto Serif CJK SC" pitchFamily="34" charset="0"/>
                <a:ea typeface="Noto Serif CJK SC" pitchFamily="34" charset="-122"/>
                <a:cs typeface="Noto Serif CJK SC" pitchFamily="34" charset="-120"/>
              </a:rPr>
              <a:t>Q5 能否实际部署？</a:t>
            </a:r>
            <a:endParaRPr lang="en-US" sz="1400" dirty="0"/>
          </a:p>
        </p:txBody>
      </p:sp>
      <p:sp>
        <p:nvSpPr>
          <p:cNvPr id="28" name="Text 26"/>
          <p:cNvSpPr/>
          <p:nvPr/>
        </p:nvSpPr>
        <p:spPr>
          <a:xfrm>
            <a:off x="896112" y="4992624"/>
            <a:ext cx="4983480" cy="7315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lnSpc>
                <a:spcPct val="112000"/>
              </a:lnSpc>
              <a:buNone/>
            </a:pPr>
            <a:r>
              <a:rPr lang="en-US" sz="1180" dirty="0">
                <a:solidFill>
                  <a:srgbClr val="1E293B"/>
                </a:solidFill>
                <a:latin typeface="Noto Sans CJK SC" pitchFamily="34" charset="0"/>
                <a:ea typeface="Noto Sans CJK SC" pitchFamily="34" charset="-122"/>
                <a:cs typeface="Noto Sans CJK SC" pitchFamily="34" charset="-120"/>
              </a:rPr>
              <a:t>推理为一次前向计算，满足分钟级实时；下一步将构建在线预测与预警原型。</a:t>
            </a:r>
            <a:endParaRPr lang="en-US" sz="1180" dirty="0"/>
          </a:p>
        </p:txBody>
      </p:sp>
      <p:sp>
        <p:nvSpPr>
          <p:cNvPr id="29" name="Shape 27"/>
          <p:cNvSpPr/>
          <p:nvPr/>
        </p:nvSpPr>
        <p:spPr>
          <a:xfrm>
            <a:off x="6181344" y="4517136"/>
            <a:ext cx="5367528" cy="1261872"/>
          </a:xfrm>
          <a:prstGeom prst="rect">
            <a:avLst/>
          </a:prstGeom>
          <a:solidFill>
            <a:srgbClr val="FFFFFF"/>
          </a:solidFill>
          <a:ln w="12700">
            <a:solidFill>
              <a:srgbClr val="D9E0EA"/>
            </a:solidFill>
            <a:prstDash val="solid"/>
          </a:ln>
          <a:effectLst>
            <a:outerShdw sx="100000" sy="100000" kx="0" ky="0" algn="bl" rotWithShape="0" blurRad="76200" dist="25400" dir="8100000">
              <a:srgbClr val="16263F">
                <a:alpha val="10000"/>
              </a:srgbClr>
            </a:outerShdw>
          </a:effectLst>
        </p:spPr>
      </p:sp>
      <p:sp>
        <p:nvSpPr>
          <p:cNvPr id="30" name="Shape 28"/>
          <p:cNvSpPr/>
          <p:nvPr/>
        </p:nvSpPr>
        <p:spPr>
          <a:xfrm>
            <a:off x="6181344" y="4517136"/>
            <a:ext cx="109728" cy="1261872"/>
          </a:xfrm>
          <a:prstGeom prst="rect">
            <a:avLst/>
          </a:prstGeom>
          <a:solidFill>
            <a:srgbClr val="E0A458"/>
          </a:solidFill>
          <a:ln/>
        </p:spPr>
      </p:sp>
      <p:sp>
        <p:nvSpPr>
          <p:cNvPr id="31" name="Text 29"/>
          <p:cNvSpPr/>
          <p:nvPr/>
        </p:nvSpPr>
        <p:spPr>
          <a:xfrm>
            <a:off x="6437376" y="4626864"/>
            <a:ext cx="4983480" cy="38404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400" b="1" dirty="0">
                <a:solidFill>
                  <a:srgbClr val="16263F"/>
                </a:solidFill>
                <a:latin typeface="Noto Serif CJK SC" pitchFamily="34" charset="0"/>
                <a:ea typeface="Noto Serif CJK SC" pitchFamily="34" charset="-122"/>
                <a:cs typeface="Noto Serif CJK SC" pitchFamily="34" charset="-120"/>
              </a:rPr>
              <a:t>Q6 局限与改进方向？</a:t>
            </a:r>
            <a:endParaRPr lang="en-US" sz="1400" dirty="0"/>
          </a:p>
        </p:txBody>
      </p:sp>
      <p:sp>
        <p:nvSpPr>
          <p:cNvPr id="32" name="Text 30"/>
          <p:cNvSpPr/>
          <p:nvPr/>
        </p:nvSpPr>
        <p:spPr>
          <a:xfrm>
            <a:off x="6437376" y="4992624"/>
            <a:ext cx="4983480" cy="7315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lnSpc>
                <a:spcPct val="112000"/>
              </a:lnSpc>
              <a:buNone/>
            </a:pPr>
            <a:r>
              <a:rPr lang="en-US" sz="1180" dirty="0">
                <a:solidFill>
                  <a:srgbClr val="1E293B"/>
                </a:solidFill>
                <a:latin typeface="Noto Sans CJK SC" pitchFamily="34" charset="0"/>
                <a:ea typeface="Noto Sans CJK SC" pitchFamily="34" charset="-122"/>
                <a:cs typeface="Noto Sans CJK SC" pitchFamily="34" charset="-120"/>
              </a:rPr>
              <a:t>目前单城验证、外部因素为离散编码；后续做多城迁移与更细粒度特征。</a:t>
            </a:r>
            <a:endParaRPr lang="en-US" sz="118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16263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2834640"/>
            <a:ext cx="12191695" cy="82296"/>
          </a:xfrm>
          <a:prstGeom prst="rect">
            <a:avLst/>
          </a:prstGeom>
          <a:solidFill>
            <a:srgbClr val="2C7A8C"/>
          </a:solidFill>
          <a:ln/>
        </p:spPr>
      </p:sp>
      <p:sp>
        <p:nvSpPr>
          <p:cNvPr id="3" name="Text 1"/>
          <p:cNvSpPr/>
          <p:nvPr/>
        </p:nvSpPr>
        <p:spPr>
          <a:xfrm>
            <a:off x="0" y="1828800"/>
            <a:ext cx="12191695" cy="91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4000" b="1" dirty="0">
                <a:solidFill>
                  <a:srgbClr val="FFFFFF"/>
                </a:solidFill>
                <a:latin typeface="Noto Serif CJK SC" pitchFamily="34" charset="0"/>
                <a:ea typeface="Noto Serif CJK SC" pitchFamily="34" charset="-122"/>
                <a:cs typeface="Noto Serif CJK SC" pitchFamily="34" charset="-120"/>
              </a:rPr>
              <a:t>谢谢聆听 · 敬请指正</a:t>
            </a:r>
            <a:endParaRPr lang="en-US" sz="4000" dirty="0"/>
          </a:p>
        </p:txBody>
      </p:sp>
      <p:sp>
        <p:nvSpPr>
          <p:cNvPr id="4" name="Text 2"/>
          <p:cNvSpPr/>
          <p:nvPr/>
        </p:nvSpPr>
        <p:spPr>
          <a:xfrm>
            <a:off x="0" y="3108960"/>
            <a:ext cx="12191695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600" dirty="0">
                <a:solidFill>
                  <a:srgbClr val="F4F6FA"/>
                </a:solidFill>
                <a:latin typeface="Noto Sans CJK SC" pitchFamily="34" charset="0"/>
                <a:ea typeface="Noto Sans CJK SC" pitchFamily="34" charset="-122"/>
                <a:cs typeface="Noto Sans CJK SC" pitchFamily="34" charset="-120"/>
              </a:rPr>
              <a:t>感谢导师示例·李教授的指导，感谢各位答辩老师的评阅。</a:t>
            </a:r>
            <a:endParaRPr lang="en-US" sz="1600" dirty="0"/>
          </a:p>
        </p:txBody>
      </p:sp>
      <p:sp>
        <p:nvSpPr>
          <p:cNvPr id="5" name="Text 3"/>
          <p:cNvSpPr/>
          <p:nvPr/>
        </p:nvSpPr>
        <p:spPr>
          <a:xfrm>
            <a:off x="0" y="3794760"/>
            <a:ext cx="12191695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2200" b="1" dirty="0">
                <a:solidFill>
                  <a:srgbClr val="E0A458"/>
                </a:solidFill>
                <a:latin typeface="Noto Serif CJK SC" pitchFamily="34" charset="0"/>
                <a:ea typeface="Noto Serif CJK SC" pitchFamily="34" charset="-122"/>
                <a:cs typeface="Noto Serif CJK SC" pitchFamily="34" charset="-120"/>
              </a:rPr>
              <a:t>敬请各位老师提问</a:t>
            </a:r>
            <a:endParaRPr lang="en-US" sz="2200" dirty="0"/>
          </a:p>
        </p:txBody>
      </p:sp>
      <p:sp>
        <p:nvSpPr>
          <p:cNvPr id="6" name="Text 4"/>
          <p:cNvSpPr/>
          <p:nvPr/>
        </p:nvSpPr>
        <p:spPr>
          <a:xfrm>
            <a:off x="0" y="6309360"/>
            <a:ext cx="12191695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000" i="1" dirty="0">
                <a:solidFill>
                  <a:srgbClr val="5B6B82"/>
                </a:solidFill>
                <a:latin typeface="Noto Sans CJK SC" pitchFamily="34" charset="0"/>
                <a:ea typeface="Noto Sans CJK SC" pitchFamily="34" charset="-122"/>
                <a:cs typeface="Noto Sans CJK SC" pitchFamily="34" charset="-120"/>
              </a:rPr>
              <a:t>示例演示文稿 · 数据均为教学示意</a:t>
            </a:r>
            <a:endParaRPr lang="en-US" sz="10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9</Slides>
  <Notes>9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9</vt:i4>
      </vt:variant>
    </vt:vector>
  </HeadingPairs>
  <TitlesOfParts>
    <vt:vector size="12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</vt:vector>
  </TitlesOfParts>
  <Company>境核AI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基于时空图神经网络的城市轨道交通短时客流预测研究 — 答辩精简版</dc:title>
  <dc:subject>硕士学位论文答辩 · 精简汇报</dc:subject>
  <dc:creator>境核AI · 场景体验库示例</dc:creator>
  <cp:lastModifiedBy>境核AI · 场景体验库示例</cp:lastModifiedBy>
  <cp:revision>1</cp:revision>
  <dcterms:created xsi:type="dcterms:W3CDTF">2026-08-31T09:47:29Z</dcterms:created>
  <dcterms:modified xsi:type="dcterms:W3CDTF">2026-08-31T09:47:29Z</dcterms:modified>
</cp:coreProperties>
</file>