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2.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3.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charts/chart4.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MAE（人次）</c:v>
                </c:pt>
              </c:strCache>
            </c:strRef>
          </c:tx>
          <c:spPr>
            <a:solidFill>
              <a:srgbClr val="2C7A8C"/>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Sheet1!$A$2:$A$8</c:f>
              <c:multiLvlStrCache>
                <c:ptCount val="7"/>
                <c:lvl>
                  <c:pt idx="0">
                    <c:v>HA</c:v>
                  </c:pt>
                  <c:pt idx="1">
                    <c:v>ARIMA</c:v>
                  </c:pt>
                  <c:pt idx="2">
                    <c:v>SVR</c:v>
                  </c:pt>
                  <c:pt idx="3">
                    <c:v>LSTM</c:v>
                  </c:pt>
                  <c:pt idx="4">
                    <c:v>GRU</c:v>
                  </c:pt>
                  <c:pt idx="5">
                    <c:v>STGCN</c:v>
                  </c:pt>
                  <c:pt idx="6">
                    <c:v>本文DST-GNN</c:v>
                  </c:pt>
                </c:lvl>
              </c:multiLvlStrCache>
            </c:multiLvlStrRef>
          </c:cat>
          <c:val>
            <c:numRef>
              <c:f>Sheet1!$B$2:$B$8</c:f>
              <c:numCache>
                <c:formatCode>General</c:formatCode>
                <c:ptCount val="7"/>
                <c:pt idx="0">
                  <c:v>42.5</c:v>
                </c:pt>
                <c:pt idx="1">
                  <c:v>36.8</c:v>
                </c:pt>
                <c:pt idx="2">
                  <c:v>33.1</c:v>
                </c:pt>
                <c:pt idx="3">
                  <c:v>27.4</c:v>
                </c:pt>
                <c:pt idx="4">
                  <c:v>26.2</c:v>
                </c:pt>
                <c:pt idx="5">
                  <c:v>22.9</c:v>
                </c:pt>
                <c:pt idx="6">
                  <c:v>19.3</c:v>
                </c:pt>
              </c:numCache>
            </c:numRef>
          </c:val>
        </c:ser>
        <c:ser>
          <c:idx val="1"/>
          <c:order val="1"/>
          <c:tx>
            <c:strRef>
              <c:f>Sheet1!$C$1</c:f>
              <c:strCache>
                <c:ptCount val="1"/>
                <c:pt idx="0">
                  <c:v>RMSE（人次）</c:v>
                </c:pt>
              </c:strCache>
            </c:strRef>
          </c:tx>
          <c:spPr>
            <a:solidFill>
              <a:srgbClr val="1F3A5F"/>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Sheet1!$A$2:$A$8</c:f>
              <c:multiLvlStrCache>
                <c:ptCount val="7"/>
                <c:lvl>
                  <c:pt idx="0">
                    <c:v>HA</c:v>
                  </c:pt>
                  <c:pt idx="1">
                    <c:v>ARIMA</c:v>
                  </c:pt>
                  <c:pt idx="2">
                    <c:v>SVR</c:v>
                  </c:pt>
                  <c:pt idx="3">
                    <c:v>LSTM</c:v>
                  </c:pt>
                  <c:pt idx="4">
                    <c:v>GRU</c:v>
                  </c:pt>
                  <c:pt idx="5">
                    <c:v>STGCN</c:v>
                  </c:pt>
                  <c:pt idx="6">
                    <c:v>本文DST-GNN</c:v>
                  </c:pt>
                </c:lvl>
              </c:multiLvlStrCache>
            </c:multiLvlStrRef>
          </c:cat>
          <c:val>
            <c:numRef>
              <c:f>Sheet1!$C$2:$C$8</c:f>
              <c:numCache>
                <c:formatCode>General</c:formatCode>
                <c:ptCount val="7"/>
                <c:pt idx="0">
                  <c:v>61.2</c:v>
                </c:pt>
                <c:pt idx="1">
                  <c:v>54</c:v>
                </c:pt>
                <c:pt idx="2">
                  <c:v>49.7</c:v>
                </c:pt>
                <c:pt idx="3">
                  <c:v>41.8</c:v>
                </c:pt>
                <c:pt idx="4">
                  <c:v>40.1</c:v>
                </c:pt>
                <c:pt idx="5">
                  <c:v>35.2</c:v>
                </c:pt>
                <c:pt idx="6">
                  <c:v>30.4</c:v>
                </c:pt>
              </c:numCache>
            </c:numRef>
          </c:val>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B6B82"/>
                </a:solidFill>
                <a:latin typeface="Noto Sans CJK SC"/>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9E0EA"/>
              </a:solidFill>
              <a:prstDash val="solid"/>
              <a:round/>
            </a:ln>
          </c:spPr>
        </c:majorGridlines>
        <c:title>
          <c:tx>
            <c:rich>
              <a:bodyPr/>
              <a:lstStyle/>
              <a:p>
                <a:pPr>
                  <a:defRPr sz="1100" b="0" i="0" u="none" strike="noStrike">
                    <a:solidFill>
                      <a:srgbClr val="5B6B82"/>
                    </a:solidFill>
                    <a:latin typeface="Noto Sans CJK SC"/>
                  </a:defRPr>
                </a:pPr>
                <a:r>
                  <a:rPr sz="1100" b="0" i="0" u="none" strike="noStrike">
                    <a:solidFill>
                      <a:srgbClr val="5B6B82"/>
                    </a:solidFill>
                    <a:latin typeface="Noto Sans CJK SC"/>
                  </a:rPr>
                  <a:t>误差（人次）</a:t>
                </a:r>
              </a:p>
            </c:rich>
          </c:tx>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82"/>
                </a:solidFill>
                <a:latin typeface="Arial"/>
              </a:defRPr>
            </a:pPr>
            <a:endParaRPr lang="en-US"/>
          </a:p>
        </c:txPr>
        <c:crossAx val="2094734554"/>
        <c:crosses val="autoZero"/>
        <c:crossBetween val="between"/>
      </c:valAx>
      <c:spPr>
        <a:solidFill>
          <a:srgbClr val="FFFFFF"/>
        </a:solidFill>
        <a:ln>
          <a:noFill/>
        </a:ln>
        <a:effectLst/>
      </c:spPr>
    </c:plotArea>
    <c:legend>
      <c:legendPos val="t"/>
      <c:overlay val="0"/>
      <c:txPr>
        <a:bodyPr/>
        <a:lstStyle/>
        <a:p>
          <a:pPr>
            <a:defRPr sz="1200">
              <a:latin typeface="Noto Sans CJK SC"/>
              <a:cs typeface="Noto Sans CJK SC"/>
            </a:defRPr>
          </a:pPr>
          <a:endParaRPr lang="en-US"/>
        </a:p>
      </c:txPr>
    </c:legend>
    <c:plotVisOnly val="1"/>
    <c:dispBlanksAs val="span"/>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LSTM</c:v>
                </c:pt>
              </c:strCache>
            </c:strRef>
          </c:tx>
          <c:spPr>
            <a:solidFill>
              <a:srgbClr val="5B6B82"/>
            </a:solidFill>
            <a:ln w="38100" cap="flat">
              <a:solidFill>
                <a:srgbClr val="5B6B82"/>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5B6B82"/>
              </a:solidFill>
              <a:ln w="9525" cap="flat">
                <a:solidFill>
                  <a:srgbClr val="5B6B82"/>
                </a:solidFill>
                <a:prstDash val="solid"/>
                <a:round/>
              </a:ln>
              <a:effectLst/>
            </c:spPr>
          </c:marker>
          <c:cat>
            <c:multiLvlStrRef>
              <c:f>Sheet1!$A$2:$A$7</c:f>
              <c:multiLvlStrCache>
                <c:ptCount val="6"/>
                <c:lvl>
                  <c:pt idx="0">
                    <c:v>+5min</c:v>
                  </c:pt>
                  <c:pt idx="1">
                    <c:v>+10min</c:v>
                  </c:pt>
                  <c:pt idx="2">
                    <c:v>+15min</c:v>
                  </c:pt>
                  <c:pt idx="3">
                    <c:v>+20min</c:v>
                  </c:pt>
                  <c:pt idx="4">
                    <c:v>+25min</c:v>
                  </c:pt>
                  <c:pt idx="5">
                    <c:v>+30min</c:v>
                  </c:pt>
                </c:lvl>
              </c:multiLvlStrCache>
            </c:multiLvlStrRef>
          </c:cat>
          <c:val>
            <c:numRef>
              <c:f>Sheet1!$B$2:$B$7</c:f>
              <c:numCache>
                <c:formatCode>General</c:formatCode>
                <c:ptCount val="6"/>
                <c:pt idx="0">
                  <c:v>21</c:v>
                </c:pt>
                <c:pt idx="1">
                  <c:v>24.5</c:v>
                </c:pt>
                <c:pt idx="2">
                  <c:v>28.1</c:v>
                </c:pt>
                <c:pt idx="3">
                  <c:v>32.6</c:v>
                </c:pt>
                <c:pt idx="4">
                  <c:v>37</c:v>
                </c:pt>
                <c:pt idx="5">
                  <c:v>42.2</c:v>
                </c:pt>
              </c:numCache>
            </c:numRef>
          </c:val>
          <c:smooth val="1"/>
        </c:ser>
        <c:ser>
          <c:idx val="1"/>
          <c:order val="1"/>
          <c:tx>
            <c:strRef>
              <c:f>Sheet1!$C$1</c:f>
              <c:strCache>
                <c:ptCount val="1"/>
                <c:pt idx="0">
                  <c:v>STGCN</c:v>
                </c:pt>
              </c:strCache>
            </c:strRef>
          </c:tx>
          <c:spPr>
            <a:solidFill>
              <a:srgbClr val="1F3A5F"/>
            </a:solidFill>
            <a:ln w="38100" cap="flat">
              <a:solidFill>
                <a:srgbClr val="1F3A5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1F3A5F"/>
              </a:solidFill>
              <a:ln w="9525" cap="flat">
                <a:solidFill>
                  <a:srgbClr val="1F3A5F"/>
                </a:solidFill>
                <a:prstDash val="solid"/>
                <a:round/>
              </a:ln>
              <a:effectLst/>
            </c:spPr>
          </c:marker>
          <c:cat>
            <c:multiLvlStrRef>
              <c:f>Sheet1!$A$2:$A$7</c:f>
              <c:multiLvlStrCache>
                <c:ptCount val="6"/>
                <c:lvl>
                  <c:pt idx="0">
                    <c:v>+5min</c:v>
                  </c:pt>
                  <c:pt idx="1">
                    <c:v>+10min</c:v>
                  </c:pt>
                  <c:pt idx="2">
                    <c:v>+15min</c:v>
                  </c:pt>
                  <c:pt idx="3">
                    <c:v>+20min</c:v>
                  </c:pt>
                  <c:pt idx="4">
                    <c:v>+25min</c:v>
                  </c:pt>
                  <c:pt idx="5">
                    <c:v>+30min</c:v>
                  </c:pt>
                </c:lvl>
              </c:multiLvlStrCache>
            </c:multiLvlStrRef>
          </c:cat>
          <c:val>
            <c:numRef>
              <c:f>Sheet1!$C$2:$C$7</c:f>
              <c:numCache>
                <c:formatCode>General</c:formatCode>
                <c:ptCount val="6"/>
                <c:pt idx="0">
                  <c:v>18.2</c:v>
                </c:pt>
                <c:pt idx="1">
                  <c:v>20.4</c:v>
                </c:pt>
                <c:pt idx="2">
                  <c:v>22.8</c:v>
                </c:pt>
                <c:pt idx="3">
                  <c:v>25.9</c:v>
                </c:pt>
                <c:pt idx="4">
                  <c:v>29.4</c:v>
                </c:pt>
                <c:pt idx="5">
                  <c:v>33.1</c:v>
                </c:pt>
              </c:numCache>
            </c:numRef>
          </c:val>
          <c:smooth val="1"/>
        </c:ser>
        <c:ser>
          <c:idx val="2"/>
          <c:order val="2"/>
          <c:tx>
            <c:strRef>
              <c:f>Sheet1!$D$1</c:f>
              <c:strCache>
                <c:ptCount val="1"/>
                <c:pt idx="0">
                  <c:v>本文 DST-GNN</c:v>
                </c:pt>
              </c:strCache>
            </c:strRef>
          </c:tx>
          <c:spPr>
            <a:solidFill>
              <a:srgbClr val="2C7A8C"/>
            </a:solidFill>
            <a:ln w="38100" cap="flat">
              <a:solidFill>
                <a:srgbClr val="2C7A8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2C7A8C"/>
              </a:solidFill>
              <a:ln w="9525" cap="flat">
                <a:solidFill>
                  <a:srgbClr val="2C7A8C"/>
                </a:solidFill>
                <a:prstDash val="solid"/>
                <a:round/>
              </a:ln>
              <a:effectLst/>
            </c:spPr>
          </c:marker>
          <c:cat>
            <c:multiLvlStrRef>
              <c:f>Sheet1!$A$2:$A$7</c:f>
              <c:multiLvlStrCache>
                <c:ptCount val="6"/>
                <c:lvl>
                  <c:pt idx="0">
                    <c:v>+5min</c:v>
                  </c:pt>
                  <c:pt idx="1">
                    <c:v>+10min</c:v>
                  </c:pt>
                  <c:pt idx="2">
                    <c:v>+15min</c:v>
                  </c:pt>
                  <c:pt idx="3">
                    <c:v>+20min</c:v>
                  </c:pt>
                  <c:pt idx="4">
                    <c:v>+25min</c:v>
                  </c:pt>
                  <c:pt idx="5">
                    <c:v>+30min</c:v>
                  </c:pt>
                </c:lvl>
              </c:multiLvlStrCache>
            </c:multiLvlStrRef>
          </c:cat>
          <c:val>
            <c:numRef>
              <c:f>Sheet1!$D$2:$D$7</c:f>
              <c:numCache>
                <c:formatCode>General</c:formatCode>
                <c:ptCount val="6"/>
                <c:pt idx="0">
                  <c:v>15.6</c:v>
                </c:pt>
                <c:pt idx="1">
                  <c:v>16.9</c:v>
                </c:pt>
                <c:pt idx="2">
                  <c:v>18.4</c:v>
                </c:pt>
                <c:pt idx="3">
                  <c:v>20.1</c:v>
                </c:pt>
                <c:pt idx="4">
                  <c:v>22</c:v>
                </c:pt>
                <c:pt idx="5">
                  <c:v>24.3</c:v>
                </c:pt>
              </c:numCache>
            </c:numRef>
          </c:val>
          <c:smooth val="1"/>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B6B82"/>
                </a:solidFill>
                <a:latin typeface="Noto Sans CJK SC"/>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9E0EA"/>
              </a:solidFill>
              <a:prstDash val="solid"/>
              <a:round/>
            </a:ln>
          </c:spPr>
        </c:majorGridlines>
        <c:title>
          <c:tx>
            <c:rich>
              <a:bodyPr/>
              <a:lstStyle/>
              <a:p>
                <a:pPr>
                  <a:defRPr sz="1100" b="0" i="0" u="none" strike="noStrike">
                    <a:solidFill>
                      <a:srgbClr val="5B6B82"/>
                    </a:solidFill>
                    <a:latin typeface="Noto Sans CJK SC"/>
                  </a:defRPr>
                </a:pPr>
                <a:r>
                  <a:rPr sz="1100" b="0" i="0" u="none" strike="noStrike">
                    <a:solidFill>
                      <a:srgbClr val="5B6B82"/>
                    </a:solidFill>
                    <a:latin typeface="Noto Sans CJK SC"/>
                  </a:rPr>
                  <a:t>MAE（人次）</a:t>
                </a:r>
              </a:p>
            </c:rich>
          </c:tx>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82"/>
                </a:solidFill>
                <a:latin typeface="Arial"/>
              </a:defRPr>
            </a:pPr>
            <a:endParaRPr lang="en-US"/>
          </a:p>
        </c:txPr>
        <c:crossAx val="2094734554"/>
        <c:crosses val="autoZero"/>
        <c:crossBetween val="between"/>
      </c:valAx>
      <c:spPr>
        <a:solidFill>
          <a:srgbClr val="FFFFFF"/>
        </a:solidFill>
        <a:ln>
          <a:noFill/>
        </a:ln>
        <a:effectLst/>
      </c:spPr>
    </c:plotArea>
    <c:legend>
      <c:legendPos val="t"/>
      <c:overlay val="0"/>
      <c:txPr>
        <a:bodyPr/>
        <a:lstStyle/>
        <a:p>
          <a:pPr>
            <a:defRPr sz="1200">
              <a:latin typeface="Noto Sans CJK SC"/>
              <a:cs typeface="Noto Sans CJK SC"/>
            </a:defRPr>
          </a:pPr>
          <a:endParaRPr lang="en-US"/>
        </a:p>
      </c:txPr>
    </c:legend>
    <c:plotVisOnly val="1"/>
    <c:dispBlanksAs val="span"/>
  </c:chart>
  <c:spPr>
    <a:solidFill>
      <a:srgbClr val="FFFFFF"/>
    </a:solid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MAE（人次，越低越好）</c:v>
                </c:pt>
              </c:strCache>
            </c:strRef>
          </c:tx>
          <c:spPr>
            <a:solidFill>
              <a:srgbClr val="2C7A8C"/>
            </a:solidFill>
            <a:effectLst/>
          </c:spPr>
          <c:invertIfNegative val="0"/>
          <c:dLbls>
            <c:numFmt formatCode="0.0" sourceLinked="0"/>
            <c:txPr>
              <a:bodyPr/>
              <a:lstStyle/>
              <a:p>
                <a:pPr>
                  <a:defRPr b="1" i="0" strike="noStrike" sz="1200" u="none">
                    <a:solidFill>
                      <a:srgbClr val="16263F"/>
                    </a:solidFill>
                    <a:latin typeface="Noto Sans CJK SC"/>
                  </a:defRPr>
                </a:pPr>
              </a:p>
            </c:txPr>
            <c:showLegendKey val="0"/>
            <c:showVal val="1"/>
            <c:showCatName val="0"/>
            <c:showSerName val="0"/>
            <c:showPercent val="0"/>
            <c:showBubbleSize val="0"/>
            <c:showLeaderLines val="0"/>
          </c:dLbls>
          <c:cat>
            <c:multiLvlStrRef>
              <c:f>Sheet1!$A$2:$A$6</c:f>
              <c:multiLvlStrCache>
                <c:ptCount val="5"/>
                <c:lvl>
                  <c:pt idx="0">
                    <c:v>完整模型</c:v>
                  </c:pt>
                  <c:pt idx="1">
                    <c:v>去动态图</c:v>
                  </c:pt>
                  <c:pt idx="2">
                    <c:v>去时间卷积</c:v>
                  </c:pt>
                  <c:pt idx="3">
                    <c:v>去外部因素注意力</c:v>
                  </c:pt>
                  <c:pt idx="4">
                    <c:v>去残差连接</c:v>
                  </c:pt>
                </c:lvl>
              </c:multiLvlStrCache>
            </c:multiLvlStrRef>
          </c:cat>
          <c:val>
            <c:numRef>
              <c:f>Sheet1!$B$2:$B$6</c:f>
              <c:numCache>
                <c:formatCode>General</c:formatCode>
                <c:ptCount val="5"/>
                <c:pt idx="0">
                  <c:v>19.3</c:v>
                </c:pt>
                <c:pt idx="1">
                  <c:v>22.1</c:v>
                </c:pt>
                <c:pt idx="2">
                  <c:v>23.6</c:v>
                </c:pt>
                <c:pt idx="3">
                  <c:v>21.4</c:v>
                </c:pt>
                <c:pt idx="4">
                  <c:v>20.8</c:v>
                </c:pt>
              </c:numCache>
            </c:numRef>
          </c:val>
        </c:ser>
        <c:dLbls>
          <c:numFmt formatCode="0.0" sourceLinked="0"/>
          <c:txPr>
            <a:bodyPr/>
            <a:lstStyle/>
            <a:p>
              <a:pPr>
                <a:defRPr b="1" i="0" strike="noStrike" sz="1200" u="none">
                  <a:solidFill>
                    <a:srgbClr val="16263F"/>
                  </a:solidFill>
                  <a:latin typeface="Noto Sans CJK SC"/>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E293B"/>
                </a:solidFill>
                <a:latin typeface="Noto Sans CJK SC"/>
              </a:defRPr>
            </a:pPr>
            <a:endParaRPr lang="en-US"/>
          </a:p>
        </c:txPr>
        <c:crossAx val="2094734552"/>
        <c:crosses val="autoZero"/>
        <c:auto val="1"/>
        <c:lblAlgn val="ctr"/>
        <c:noMultiLvlLbl val="1"/>
      </c:catAx>
      <c:valAx>
        <c:axId val="2094734552"/>
        <c:scaling>
          <c:orientation val="minMax"/>
          <c:max val="26"/>
          <c:min val="15"/>
        </c:scaling>
        <c:delete val="0"/>
        <c:axPos val="l"/>
        <c:majorGridlines>
          <c:spPr>
            <a:ln w="6350" cap="flat">
              <a:solidFill>
                <a:srgbClr val="D9E0E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82"/>
                </a:solidFill>
                <a:latin typeface="Arial"/>
              </a:defRPr>
            </a:pPr>
            <a:endParaRPr lang="en-US"/>
          </a:p>
        </c:txPr>
        <c:crossAx val="2094734554"/>
        <c:crosses val="autoZero"/>
        <c:crossBetween val="between"/>
      </c:valAx>
      <c:spPr>
        <a:solidFill>
          <a:srgbClr val="FFFFFF"/>
        </a:solidFill>
        <a:ln>
          <a:noFill/>
        </a:ln>
        <a:effectLst/>
      </c:spPr>
    </c:plotArea>
    <c:plotVisOnly val="1"/>
    <c:dispBlanksAs val="span"/>
  </c:chart>
  <c:spPr>
    <a:solidFill>
      <a:srgbClr val="FFFFFF"/>
    </a:solid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实际客流</c:v>
                </c:pt>
              </c:strCache>
            </c:strRef>
          </c:tx>
          <c:spPr>
            <a:solidFill>
              <a:srgbClr val="16263F"/>
            </a:solidFill>
            <a:ln w="38100" cap="flat">
              <a:solidFill>
                <a:srgbClr val="16263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5"/>
            <c:spPr>
              <a:solidFill>
                <a:srgbClr val="16263F"/>
              </a:solidFill>
              <a:ln w="9525" cap="flat">
                <a:solidFill>
                  <a:srgbClr val="16263F"/>
                </a:solidFill>
                <a:prstDash val="solid"/>
                <a:round/>
              </a:ln>
              <a:effectLst/>
            </c:spPr>
          </c:marker>
          <c:cat>
            <c:multiLvlStrRef>
              <c:f>Sheet1!$A$2:$A$8</c:f>
              <c:multiLvlStrCache>
                <c:ptCount val="7"/>
                <c:lvl>
                  <c:pt idx="0">
                    <c:v>17:00</c:v>
                  </c:pt>
                  <c:pt idx="1">
                    <c:v>17:30</c:v>
                  </c:pt>
                  <c:pt idx="2">
                    <c:v>18:00</c:v>
                  </c:pt>
                  <c:pt idx="3">
                    <c:v>18:30</c:v>
                  </c:pt>
                  <c:pt idx="4">
                    <c:v>19:00</c:v>
                  </c:pt>
                  <c:pt idx="5">
                    <c:v>19:30</c:v>
                  </c:pt>
                  <c:pt idx="6">
                    <c:v>20:00</c:v>
                  </c:pt>
                </c:lvl>
              </c:multiLvlStrCache>
            </c:multiLvlStrRef>
          </c:cat>
          <c:val>
            <c:numRef>
              <c:f>Sheet1!$B$2:$B$8</c:f>
              <c:numCache>
                <c:formatCode>General</c:formatCode>
                <c:ptCount val="7"/>
                <c:pt idx="0">
                  <c:v>820</c:v>
                </c:pt>
                <c:pt idx="1">
                  <c:v>1180</c:v>
                </c:pt>
                <c:pt idx="2">
                  <c:v>1760</c:v>
                </c:pt>
                <c:pt idx="3">
                  <c:v>2130</c:v>
                </c:pt>
                <c:pt idx="4">
                  <c:v>1940</c:v>
                </c:pt>
                <c:pt idx="5">
                  <c:v>1420</c:v>
                </c:pt>
                <c:pt idx="6">
                  <c:v>980</c:v>
                </c:pt>
              </c:numCache>
            </c:numRef>
          </c:val>
          <c:smooth val="1"/>
        </c:ser>
        <c:ser>
          <c:idx val="1"/>
          <c:order val="1"/>
          <c:tx>
            <c:strRef>
              <c:f>Sheet1!$C$1</c:f>
              <c:strCache>
                <c:ptCount val="1"/>
                <c:pt idx="0">
                  <c:v>本文预测</c:v>
                </c:pt>
              </c:strCache>
            </c:strRef>
          </c:tx>
          <c:spPr>
            <a:solidFill>
              <a:srgbClr val="2C7A8C"/>
            </a:solidFill>
            <a:ln w="38100" cap="flat">
              <a:solidFill>
                <a:srgbClr val="2C7A8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5"/>
            <c:spPr>
              <a:solidFill>
                <a:srgbClr val="2C7A8C"/>
              </a:solidFill>
              <a:ln w="9525" cap="flat">
                <a:solidFill>
                  <a:srgbClr val="2C7A8C"/>
                </a:solidFill>
                <a:prstDash val="solid"/>
                <a:round/>
              </a:ln>
              <a:effectLst/>
            </c:spPr>
          </c:marker>
          <c:cat>
            <c:multiLvlStrRef>
              <c:f>Sheet1!$A$2:$A$8</c:f>
              <c:multiLvlStrCache>
                <c:ptCount val="7"/>
                <c:lvl>
                  <c:pt idx="0">
                    <c:v>17:00</c:v>
                  </c:pt>
                  <c:pt idx="1">
                    <c:v>17:30</c:v>
                  </c:pt>
                  <c:pt idx="2">
                    <c:v>18:00</c:v>
                  </c:pt>
                  <c:pt idx="3">
                    <c:v>18:30</c:v>
                  </c:pt>
                  <c:pt idx="4">
                    <c:v>19:00</c:v>
                  </c:pt>
                  <c:pt idx="5">
                    <c:v>19:30</c:v>
                  </c:pt>
                  <c:pt idx="6">
                    <c:v>20:00</c:v>
                  </c:pt>
                </c:lvl>
              </c:multiLvlStrCache>
            </c:multiLvlStrRef>
          </c:cat>
          <c:val>
            <c:numRef>
              <c:f>Sheet1!$C$2:$C$8</c:f>
              <c:numCache>
                <c:formatCode>General</c:formatCode>
                <c:ptCount val="7"/>
                <c:pt idx="0">
                  <c:v>835</c:v>
                </c:pt>
                <c:pt idx="1">
                  <c:v>1150</c:v>
                </c:pt>
                <c:pt idx="2">
                  <c:v>1690</c:v>
                </c:pt>
                <c:pt idx="3">
                  <c:v>2055</c:v>
                </c:pt>
                <c:pt idx="4">
                  <c:v>1980</c:v>
                </c:pt>
                <c:pt idx="5">
                  <c:v>1470</c:v>
                </c:pt>
                <c:pt idx="6">
                  <c:v>1010</c:v>
                </c:pt>
              </c:numCache>
            </c:numRef>
          </c:val>
          <c:smooth val="1"/>
        </c:ser>
        <c:ser>
          <c:idx val="2"/>
          <c:order val="2"/>
          <c:tx>
            <c:strRef>
              <c:f>Sheet1!$D$1</c:f>
              <c:strCache>
                <c:ptCount val="1"/>
                <c:pt idx="0">
                  <c:v>STGCN 预测</c:v>
                </c:pt>
              </c:strCache>
            </c:strRef>
          </c:tx>
          <c:spPr>
            <a:solidFill>
              <a:srgbClr val="5B6B82"/>
            </a:solidFill>
            <a:ln w="38100" cap="flat">
              <a:solidFill>
                <a:srgbClr val="5B6B82"/>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5"/>
            <c:spPr>
              <a:solidFill>
                <a:srgbClr val="5B6B82"/>
              </a:solidFill>
              <a:ln w="9525" cap="flat">
                <a:solidFill>
                  <a:srgbClr val="5B6B82"/>
                </a:solidFill>
                <a:prstDash val="solid"/>
                <a:round/>
              </a:ln>
              <a:effectLst/>
            </c:spPr>
          </c:marker>
          <c:cat>
            <c:multiLvlStrRef>
              <c:f>Sheet1!$A$2:$A$8</c:f>
              <c:multiLvlStrCache>
                <c:ptCount val="7"/>
                <c:lvl>
                  <c:pt idx="0">
                    <c:v>17:00</c:v>
                  </c:pt>
                  <c:pt idx="1">
                    <c:v>17:30</c:v>
                  </c:pt>
                  <c:pt idx="2">
                    <c:v>18:00</c:v>
                  </c:pt>
                  <c:pt idx="3">
                    <c:v>18:30</c:v>
                  </c:pt>
                  <c:pt idx="4">
                    <c:v>19:00</c:v>
                  </c:pt>
                  <c:pt idx="5">
                    <c:v>19:30</c:v>
                  </c:pt>
                  <c:pt idx="6">
                    <c:v>20:00</c:v>
                  </c:pt>
                </c:lvl>
              </c:multiLvlStrCache>
            </c:multiLvlStrRef>
          </c:cat>
          <c:val>
            <c:numRef>
              <c:f>Sheet1!$D$2:$D$8</c:f>
              <c:numCache>
                <c:formatCode>General</c:formatCode>
                <c:ptCount val="7"/>
                <c:pt idx="0">
                  <c:v>860</c:v>
                </c:pt>
                <c:pt idx="1">
                  <c:v>1050</c:v>
                </c:pt>
                <c:pt idx="2">
                  <c:v>1490</c:v>
                </c:pt>
                <c:pt idx="3">
                  <c:v>1780</c:v>
                </c:pt>
                <c:pt idx="4">
                  <c:v>1690</c:v>
                </c:pt>
                <c:pt idx="5">
                  <c:v>1290</c:v>
                </c:pt>
                <c:pt idx="6">
                  <c:v>900</c:v>
                </c:pt>
              </c:numCache>
            </c:numRef>
          </c:val>
          <c:smooth val="1"/>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B6B82"/>
                </a:solidFill>
                <a:latin typeface="Noto Sans CJK SC"/>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9E0EA"/>
              </a:solidFill>
              <a:prstDash val="solid"/>
              <a:round/>
            </a:ln>
          </c:spPr>
        </c:majorGridlines>
        <c:title>
          <c:tx>
            <c:rich>
              <a:bodyPr/>
              <a:lstStyle/>
              <a:p>
                <a:pPr>
                  <a:defRPr sz="1100" b="0" i="0" u="none" strike="noStrike">
                    <a:solidFill>
                      <a:srgbClr val="5B6B82"/>
                    </a:solidFill>
                    <a:latin typeface="Noto Sans CJK SC"/>
                  </a:defRPr>
                </a:pPr>
                <a:r>
                  <a:rPr sz="1100" b="0" i="0" u="none" strike="noStrike">
                    <a:solidFill>
                      <a:srgbClr val="5B6B82"/>
                    </a:solidFill>
                    <a:latin typeface="Noto Sans CJK SC"/>
                  </a:rPr>
                  <a:t>进站量（人次/5min）</a:t>
                </a:r>
              </a:p>
            </c:rich>
          </c:tx>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82"/>
                </a:solidFill>
                <a:latin typeface="Arial"/>
              </a:defRPr>
            </a:pPr>
            <a:endParaRPr lang="en-US"/>
          </a:p>
        </c:txPr>
        <c:crossAx val="2094734554"/>
        <c:crosses val="autoZero"/>
        <c:crossBetween val="between"/>
      </c:valAx>
      <c:spPr>
        <a:solidFill>
          <a:srgbClr val="FFFFFF"/>
        </a:solidFill>
        <a:ln>
          <a:noFill/>
        </a:ln>
        <a:effectLst/>
      </c:spPr>
    </c:plotArea>
    <c:legend>
      <c:legendPos val="t"/>
      <c:overlay val="0"/>
      <c:txPr>
        <a:bodyPr/>
        <a:lstStyle/>
        <a:p>
          <a:pPr>
            <a:defRPr sz="1200">
              <a:latin typeface="Noto Sans CJK SC"/>
              <a:cs typeface="Noto Sans CJK SC"/>
            </a:defRPr>
          </a:pPr>
          <a:endParaRPr lang="en-US"/>
        </a:p>
      </c:txPr>
    </c:legend>
    <c:plotVisOnly val="1"/>
    <c:dispBlanksAs val="span"/>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开场】各位老师上午好。我是示例·张同学，我的硕士学位论文题目是《基于时空图神经网络的城市轨道交通短时客流预测研究》，指导教师是示例·李教授。下面我将从研究背景与意义、国内外研究现状、研究方法、实验结果、主要创新点以及结论与展望六个部分，向各位老师汇报本文的主要工作。汇报预计用时约12分钟。（注：本演示为教学示例，文中所有数据均为示意数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过渡】这是本次汇报的整体框架。我会按照“为什么做、怎么做、做得如何”的逻辑，先说明研究背景与现状，再介绍方法与模型设计，然后用对比实验、消融实验和案例分析来验证方法的有效性，最后归纳创新点并展望后续工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研究背景】随着城市轨道交通线网规模快速扩张，早晚高峰的瞬时客流波动给运营组织带来很大压力。现实中的难点在于：客流不是孤立发生在单个车站，而是沿线网在时间和空间上相互传导，同时还受天气、突发活动等因素影响，传统的单站点时间序列模型很难刻画这种路网级的联动关系。因此，如果能够提前10到30分钟给出较为准确的客流预测，就能为行车组织、动态限流和应急预案提供定量支撑，这正是本文的研究意义所在。右侧三个数字是帮助各位老师建立量级概念的示意指标，其中小于15%的高峰MAPE是本文在示例数据上设定的目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研究现状】客流预测方法大致经历了四个阶段。最早是以ARIMA、卡尔曼滤波为代表的统计时序方法，优点是可解释、轻量，但只能刻画线性规律；之后是SVR、随机森林、XGBoost等机器学习方法，可以引入多维特征，但依赖人工特征工程，且忽略了车站之间的空间拓扑；再往后是LSTM、GRU、TCN等时序深度学习，能自动学习长期时间依赖，但通常把每个站点独立建模，缺乏空间关联；最近的主流是GCN、STGCN、图注意力等图深度学习方法，能同时建模时空依赖。但我们在梳理文献时发现一个共性问题：多数图模型假设路网结构是静态的，并且很少融合天气、活动这类外部因素。这个研究空白就是本文的切入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研究内容与技术路线】本文的总目标是构建一个能同时融合动态路网结构与外部因素的时空预测模型，实现10到30分钟的短时客流预测。围绕这一目标，研究内容分为四块：时空数据建模与图结构构建、动态时空图神经网络设计、外部因素融合与注意力机制，以及实验验证。右侧是技术路线：先对AFC刷卡、天气和日历数据做清洗并按分钟聚合；再构建物理邻接与客流相似度的双重图；然后用图卷积捕捉空间关系、时间卷积捕捉趋势；接着用注意力机制融合天气、时段和事件等外部因素；最后做多步预测，并用MAE、RMSE、MAPE三个指标评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模型架构】这一页是本文方法的核心，我把动态时空图神经网络DST-GNN分成三层来讲。输入层接收三类数据：历史客流张量、路网的物理邻接图与客流相似度图，以及天气、时段、事件等外部因素。中间的时空编码层是关键：用图卷积GCN聚合相邻站点的空间信息，用门控时间卷积捕捉多尺度的时间趋势，并通过堆叠残差块缓解梯度衰减。最后的融合与输出层，用注意力机制对外部因素动态加权，再通过多步预测头输出未来H步的客流，损失函数采用对异常值更鲁棒的Huber损失加L2正则。一句话概括，就是图卷积管空间、时间卷积管时间、注意力管外部因素，三者合成一个端到端可训练的网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实验设置】需要特别说明，本页所有数据均为教学示意，用于演示实验设计的完整性。数据方面，我们使用示例城轨的AFC刷卡记录，并配合气象和日历数据，时间跨度约六个月，覆盖78个车站，粒度为5分钟；训练、验证、测试按6:2:2划分。预测任务是用过去60分钟预测未来30分钟。对比基线覆盖了从历史平均、ARIMA、SVR到LSTM、GRU和STGCN六种方法，从传统到深度学习形成完整梯度。评价指标采用MAE、RMSE和MAPE三项，其中RMSE对大误差更敏感，MAPE则反映相对误差百分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整体结果】这张柱状图对比了七种方法在测试集上的MAE和RMSE，数值越低越好。可以看到误差随着方法的先进程度整体下降：从历史平均和ARIMA这类传统方法，到LSTM、GRU，再到图模型STGCN，误差逐级降低；本文的DST-GNN在最右侧，两项指标都是最低的。具体来说，相比最强的基线STGCN，MAE从22.9降到19.3，降低约15.7%。更重要的是右下角这个指标：高峰时段的MAPE为13.6%，低于我们设定的15%目标，说明模型在最需要预测的高峰期也能保持可用精度。这里再次说明，数据为示意值，用于演示结果的呈现方式与分析逻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多步稳定性】短时预测通常需要多步输出，而误差往往随预测步长累积。这张折线图展示了三种方法在+5到+30分钟的MAE变化。三条曲线都随步长上升，这符合预期；但关键在于斜率——本文方法这条绿线明显更平缓，在+30分钟处MAE只有24.3，而STGCN已经涨到33.1，LSTM更高。这说明动态图结构和外部因素融合有效缓解了长步长下的误差累积。对运营而言，这意味着即使把前瞻窗口拉长到30分钟，预测依然可靠，为提前调度留出了更充裕的时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消融实验】为了验证每个模块的作用，我们逐一移除组件并观察MAE的变化，柱子越高代表移除后性能退化越严重。最左边是完整模型，MAE为19.3。移除时间卷积后MAE升到23.6，退化最大，说明时间维度的建模最关键；移除动态图后升到22.1，说明动态空间结构贡献显著；移除外部因素注意力升到21.4，证明天气和事件确实带来了增益；移除残差连接升到20.8，它的作用主要体现在训练稳定性上。总体来看，四个模块都有正向贡献，其中时间卷积和动态图是性能的两大支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案例分析】平均指标之外，我们更关心模型在极端场景下的表现。这个案例是一个暴雨叠加大型活动散场的高峰晚高峰场景。黑线是实际客流，可以看到18:30左右出现了一个明显的瞬时尖峰，这是活动散场和降雨滞留共同造成的。绿线是本文的预测，几乎贴着实际曲线走，对尖峰的捕捉误差只有约3.5%；而灰色的STGCN明显低估了这个尖峰，偏差约16%，在实际运营中这种低估会直接导致运力投放不足、站台滞留。这个案例说明，本文引入的外部因素注意力机制，在突发耦合场景下的价值尤为突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创新点】综合以上工作，本文有三项核心创新。第一，双重动态图构建：我们不再假设路网是一张静态图，而是同时融合物理邻接图和客流相似度图，并让边权随时段自适应更新，更真实地刻画高峰期的客流传导。第二，外部因素注意力融合：把天气、时段、事件编码成上下文向量，用注意力机制动态加权，这正是模型在突发场景下更鲁棒的原因。第三，端到端的多步预测框架：图卷积、门控时间卷积和多步预测头一体化训练，有效减缓了长步长下的误差累积。这三点相互支撑，共同构成本文的贡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结论与展望】最后是结论。本文提出了动态时空图神经网络DST-GNN，在示例数据上MAE较最强基线降低约15.7%，高峰MAPE为13.6%，满足调度可用性目标；多步预测更稳定，消融和案例分析也证实了各模块的有效性。同时我也客观地看到研究的不足：目前只在单城示例数据上做了验证，跨城迁移性还需检验；外部因素采用的是离散编码，粒度可以进一步细化。未来工作有三个方向：一是引入多城数据做迁移学习；二是接入实时数据流，构建在线预测与预警原型；三是结合可解释性分析，推动方法在运营决策中真正落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【致谢与结束】我的汇报到此结束。衷心感谢导师李教授的悉心指导，感谢课题组同学、学院师长和家人的支持。也感谢各位答辩老师评阅本文，恳请各位老师批评指正，我将认真回答老师们的提问，谢谢！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63F"/>
        </a:solidFill>
      </p:bgPr>
    </p:bg>
    <p:spTree>
      <p:nvGrpSpPr>
        <p:cNvPr id="1" name=""/>
        <p:cNvGrpSpPr/>
        <p:nvPr/>
      </p:nvGrpSpPr>
      <p:grpSpPr>
        <a:xfrm>
          <a:off x="0" y="0"/>
          <a:ext cx="0" cy="0"/>
          <a:chOff x="0" y="0"/>
          <a:chExt cx="0" cy="0"/>
        </a:xfrm>
      </p:grpSpPr>
      <p:sp>
        <p:nvSpPr>
          <p:cNvPr id="2" name="Shape 0"/>
          <p:cNvSpPr/>
          <p:nvPr/>
        </p:nvSpPr>
        <p:spPr>
          <a:xfrm>
            <a:off x="8778240" y="0"/>
            <a:ext cx="3413455" cy="6858000"/>
          </a:xfrm>
          <a:prstGeom prst="rect">
            <a:avLst/>
          </a:prstGeom>
          <a:solidFill>
            <a:srgbClr val="1F3A5F"/>
          </a:solidFill>
          <a:ln/>
        </p:spPr>
      </p:sp>
      <p:sp>
        <p:nvSpPr>
          <p:cNvPr id="3" name="Shape 1"/>
          <p:cNvSpPr/>
          <p:nvPr/>
        </p:nvSpPr>
        <p:spPr>
          <a:xfrm>
            <a:off x="8778240" y="0"/>
            <a:ext cx="91440" cy="6858000"/>
          </a:xfrm>
          <a:prstGeom prst="rect">
            <a:avLst/>
          </a:prstGeom>
          <a:solidFill>
            <a:srgbClr val="E0A458"/>
          </a:solidFill>
          <a:ln/>
        </p:spPr>
      </p:sp>
      <p:sp>
        <p:nvSpPr>
          <p:cNvPr id="4" name="Shape 2"/>
          <p:cNvSpPr/>
          <p:nvPr/>
        </p:nvSpPr>
        <p:spPr>
          <a:xfrm>
            <a:off x="9326880" y="1005840"/>
            <a:ext cx="310896" cy="310896"/>
          </a:xfrm>
          <a:prstGeom prst="ellipse">
            <a:avLst/>
          </a:prstGeom>
          <a:solidFill>
            <a:srgbClr val="3E9AAE"/>
          </a:solidFill>
          <a:ln/>
        </p:spPr>
      </p:sp>
      <p:sp>
        <p:nvSpPr>
          <p:cNvPr id="5" name="Shape 3"/>
          <p:cNvSpPr/>
          <p:nvPr/>
        </p:nvSpPr>
        <p:spPr>
          <a:xfrm>
            <a:off x="10149840" y="1463040"/>
            <a:ext cx="310896" cy="310896"/>
          </a:xfrm>
          <a:prstGeom prst="ellipse">
            <a:avLst/>
          </a:prstGeom>
          <a:solidFill>
            <a:srgbClr val="3E9AAE"/>
          </a:solidFill>
          <a:ln/>
        </p:spPr>
      </p:sp>
      <p:sp>
        <p:nvSpPr>
          <p:cNvPr id="6" name="Shape 4"/>
          <p:cNvSpPr/>
          <p:nvPr/>
        </p:nvSpPr>
        <p:spPr>
          <a:xfrm>
            <a:off x="10972800" y="1005840"/>
            <a:ext cx="310896" cy="310896"/>
          </a:xfrm>
          <a:prstGeom prst="ellipse">
            <a:avLst/>
          </a:prstGeom>
          <a:solidFill>
            <a:srgbClr val="3E9AAE"/>
          </a:solidFill>
          <a:ln/>
        </p:spPr>
      </p:sp>
      <p:sp>
        <p:nvSpPr>
          <p:cNvPr id="7" name="Shape 5"/>
          <p:cNvSpPr/>
          <p:nvPr/>
        </p:nvSpPr>
        <p:spPr>
          <a:xfrm>
            <a:off x="9326880" y="3017520"/>
            <a:ext cx="310896" cy="310896"/>
          </a:xfrm>
          <a:prstGeom prst="ellipse">
            <a:avLst/>
          </a:prstGeom>
          <a:solidFill>
            <a:srgbClr val="3E9AAE"/>
          </a:solidFill>
          <a:ln/>
        </p:spPr>
      </p:sp>
      <p:sp>
        <p:nvSpPr>
          <p:cNvPr id="8" name="Shape 6"/>
          <p:cNvSpPr/>
          <p:nvPr/>
        </p:nvSpPr>
        <p:spPr>
          <a:xfrm>
            <a:off x="10149840" y="2560320"/>
            <a:ext cx="310896" cy="310896"/>
          </a:xfrm>
          <a:prstGeom prst="ellipse">
            <a:avLst/>
          </a:prstGeom>
          <a:solidFill>
            <a:srgbClr val="3E9AAE"/>
          </a:solidFill>
          <a:ln/>
        </p:spPr>
      </p:sp>
      <p:sp>
        <p:nvSpPr>
          <p:cNvPr id="9" name="Shape 7"/>
          <p:cNvSpPr/>
          <p:nvPr/>
        </p:nvSpPr>
        <p:spPr>
          <a:xfrm>
            <a:off x="9482328" y="1161288"/>
            <a:ext cx="822960" cy="1554480"/>
          </a:xfrm>
          <a:prstGeom prst="line">
            <a:avLst/>
          </a:prstGeom>
          <a:noFill/>
          <a:ln w="19050">
            <a:solidFill>
              <a:srgbClr val="2C7A8C"/>
            </a:solidFill>
            <a:prstDash val="solid"/>
          </a:ln>
        </p:spPr>
      </p:sp>
      <p:sp>
        <p:nvSpPr>
          <p:cNvPr id="10" name="Shape 8"/>
          <p:cNvSpPr/>
          <p:nvPr/>
        </p:nvSpPr>
        <p:spPr>
          <a:xfrm>
            <a:off x="10305288" y="1161288"/>
            <a:ext cx="-822960" cy="3108960"/>
          </a:xfrm>
          <a:prstGeom prst="line">
            <a:avLst/>
          </a:prstGeom>
          <a:noFill/>
          <a:ln w="19050">
            <a:solidFill>
              <a:srgbClr val="2C7A8C"/>
            </a:solidFill>
            <a:prstDash val="solid"/>
          </a:ln>
        </p:spPr>
      </p:sp>
      <p:sp>
        <p:nvSpPr>
          <p:cNvPr id="11" name="Text 9"/>
          <p:cNvSpPr/>
          <p:nvPr/>
        </p:nvSpPr>
        <p:spPr>
          <a:xfrm>
            <a:off x="822960" y="1234440"/>
            <a:ext cx="7589520" cy="457200"/>
          </a:xfrm>
          <a:prstGeom prst="rect">
            <a:avLst/>
          </a:prstGeom>
          <a:noFill/>
          <a:ln/>
        </p:spPr>
        <p:txBody>
          <a:bodyPr wrap="square" lIns="0" tIns="0" rIns="0" bIns="0" rtlCol="0" anchor="ctr"/>
          <a:lstStyle/>
          <a:p>
            <a:pPr indent="0" marL="0">
              <a:buNone/>
            </a:pPr>
            <a:r>
              <a:rPr lang="en-US" sz="1600" b="1" spc="300" kern="0" dirty="0">
                <a:solidFill>
                  <a:srgbClr val="E0A458"/>
                </a:solidFill>
                <a:latin typeface="Noto Sans CJK SC" pitchFamily="34" charset="0"/>
                <a:ea typeface="Noto Sans CJK SC" pitchFamily="34" charset="-122"/>
                <a:cs typeface="Noto Sans CJK SC" pitchFamily="34" charset="-120"/>
              </a:rPr>
              <a:t>硕士学位论文答辩</a:t>
            </a:r>
            <a:endParaRPr lang="en-US" sz="1600" dirty="0"/>
          </a:p>
        </p:txBody>
      </p:sp>
      <p:sp>
        <p:nvSpPr>
          <p:cNvPr id="12" name="Text 10"/>
          <p:cNvSpPr/>
          <p:nvPr/>
        </p:nvSpPr>
        <p:spPr>
          <a:xfrm>
            <a:off x="822960" y="1783080"/>
            <a:ext cx="7680960" cy="1737360"/>
          </a:xfrm>
          <a:prstGeom prst="rect">
            <a:avLst/>
          </a:prstGeom>
          <a:noFill/>
          <a:ln/>
        </p:spPr>
        <p:txBody>
          <a:bodyPr wrap="square" lIns="0" tIns="0" rIns="0" bIns="0" rtlCol="0" anchor="ctr"/>
          <a:lstStyle/>
          <a:p>
            <a:pPr indent="0" marL="0">
              <a:lnSpc>
                <a:spcPct val="112000"/>
              </a:lnSpc>
              <a:buNone/>
            </a:pPr>
            <a:r>
              <a:rPr lang="en-US" sz="3600" b="1" dirty="0">
                <a:solidFill>
                  <a:srgbClr val="FFFFFF"/>
                </a:solidFill>
                <a:latin typeface="Noto Serif CJK SC" pitchFamily="34" charset="0"/>
                <a:ea typeface="Noto Serif CJK SC" pitchFamily="34" charset="-122"/>
                <a:cs typeface="Noto Serif CJK SC" pitchFamily="34" charset="-120"/>
              </a:rPr>
              <a:t>基于时空图神经网络的</a:t>
            </a:r>
            <a:endParaRPr lang="en-US" sz="3600" dirty="0"/>
          </a:p>
          <a:p>
            <a:pPr indent="0" marL="0">
              <a:lnSpc>
                <a:spcPct val="112000"/>
              </a:lnSpc>
              <a:buNone/>
            </a:pPr>
            <a:r>
              <a:rPr lang="en-US" sz="3600" b="1" dirty="0">
                <a:solidFill>
                  <a:srgbClr val="FFFFFF"/>
                </a:solidFill>
                <a:latin typeface="Noto Serif CJK SC" pitchFamily="34" charset="0"/>
                <a:ea typeface="Noto Serif CJK SC" pitchFamily="34" charset="-122"/>
                <a:cs typeface="Noto Serif CJK SC" pitchFamily="34" charset="-120"/>
              </a:rPr>
              <a:t>城市轨道交通短时客流预测研究</a:t>
            </a:r>
            <a:endParaRPr lang="en-US" sz="3600" dirty="0"/>
          </a:p>
        </p:txBody>
      </p:sp>
      <p:sp>
        <p:nvSpPr>
          <p:cNvPr id="13" name="Shape 11"/>
          <p:cNvSpPr/>
          <p:nvPr/>
        </p:nvSpPr>
        <p:spPr>
          <a:xfrm>
            <a:off x="841248" y="3703320"/>
            <a:ext cx="1371600" cy="54864"/>
          </a:xfrm>
          <a:prstGeom prst="rect">
            <a:avLst/>
          </a:prstGeom>
          <a:solidFill>
            <a:srgbClr val="E0A458"/>
          </a:solidFill>
          <a:ln/>
        </p:spPr>
      </p:sp>
      <p:sp>
        <p:nvSpPr>
          <p:cNvPr id="14" name="Text 12"/>
          <p:cNvSpPr/>
          <p:nvPr/>
        </p:nvSpPr>
        <p:spPr>
          <a:xfrm>
            <a:off x="841248" y="4023360"/>
            <a:ext cx="7498080" cy="1828800"/>
          </a:xfrm>
          <a:prstGeom prst="rect">
            <a:avLst/>
          </a:prstGeom>
          <a:noFill/>
          <a:ln/>
        </p:spPr>
        <p:txBody>
          <a:bodyPr wrap="square" lIns="0" tIns="0" rIns="0" bIns="0" rtlCol="0" anchor="ctr"/>
          <a:lstStyle/>
          <a:p>
            <a:pPr indent="0" marL="0">
              <a:lnSpc>
                <a:spcPct val="150000"/>
              </a:lnSpc>
              <a:buNone/>
            </a:pPr>
            <a:r>
              <a:rPr lang="en-US" sz="1500" b="1" dirty="0">
                <a:solidFill>
                  <a:srgbClr val="3E9AAE"/>
                </a:solidFill>
                <a:latin typeface="Noto Sans CJK SC" pitchFamily="34" charset="0"/>
                <a:ea typeface="Noto Sans CJK SC" pitchFamily="34" charset="-122"/>
                <a:cs typeface="Noto Sans CJK SC" pitchFamily="34" charset="-120"/>
              </a:rPr>
              <a:t>答辩人：</a:t>
            </a:r>
            <a:pPr indent="0" marL="0">
              <a:lnSpc>
                <a:spcPct val="150000"/>
              </a:lnSpc>
              <a:buNone/>
            </a:pPr>
            <a:r>
              <a:rPr lang="en-US" sz="1500" dirty="0">
                <a:solidFill>
                  <a:srgbClr val="F4F6FA"/>
                </a:solidFill>
                <a:latin typeface="Noto Sans CJK SC" pitchFamily="34" charset="0"/>
                <a:ea typeface="Noto Sans CJK SC" pitchFamily="34" charset="-122"/>
                <a:cs typeface="Noto Sans CJK SC" pitchFamily="34" charset="-120"/>
              </a:rPr>
              <a:t>示例·张同学（学号 2022XXXXXX）</a:t>
            </a:r>
            <a:endParaRPr lang="en-US" sz="1500" dirty="0"/>
          </a:p>
          <a:p>
            <a:pPr indent="0" marL="0">
              <a:lnSpc>
                <a:spcPct val="150000"/>
              </a:lnSpc>
              <a:buNone/>
            </a:pPr>
            <a:r>
              <a:rPr lang="en-US" sz="1500" b="1" dirty="0">
                <a:solidFill>
                  <a:srgbClr val="3E9AAE"/>
                </a:solidFill>
                <a:latin typeface="Noto Sans CJK SC" pitchFamily="34" charset="0"/>
                <a:ea typeface="Noto Sans CJK SC" pitchFamily="34" charset="-122"/>
                <a:cs typeface="Noto Sans CJK SC" pitchFamily="34" charset="-120"/>
              </a:rPr>
              <a:t>导师：</a:t>
            </a:r>
            <a:pPr indent="0" marL="0">
              <a:lnSpc>
                <a:spcPct val="150000"/>
              </a:lnSpc>
              <a:buNone/>
            </a:pPr>
            <a:r>
              <a:rPr lang="en-US" sz="1500" dirty="0">
                <a:solidFill>
                  <a:srgbClr val="F4F6FA"/>
                </a:solidFill>
                <a:latin typeface="Noto Sans CJK SC" pitchFamily="34" charset="0"/>
                <a:ea typeface="Noto Sans CJK SC" pitchFamily="34" charset="-122"/>
                <a:cs typeface="Noto Sans CJK SC" pitchFamily="34" charset="-120"/>
              </a:rPr>
              <a:t>示例·李教授　　专业：交通运输工程</a:t>
            </a:r>
            <a:endParaRPr lang="en-US" sz="1500" dirty="0"/>
          </a:p>
          <a:p>
            <a:pPr indent="0" marL="0">
              <a:lnSpc>
                <a:spcPct val="150000"/>
              </a:lnSpc>
              <a:buNone/>
            </a:pPr>
            <a:r>
              <a:rPr lang="en-US" sz="1500" b="1" dirty="0">
                <a:solidFill>
                  <a:srgbClr val="3E9AAE"/>
                </a:solidFill>
                <a:latin typeface="Noto Sans CJK SC" pitchFamily="34" charset="0"/>
                <a:ea typeface="Noto Sans CJK SC" pitchFamily="34" charset="-122"/>
                <a:cs typeface="Noto Sans CJK SC" pitchFamily="34" charset="-120"/>
              </a:rPr>
              <a:t>培养单位：</a:t>
            </a:r>
            <a:pPr indent="0" marL="0">
              <a:lnSpc>
                <a:spcPct val="150000"/>
              </a:lnSpc>
              <a:buNone/>
            </a:pPr>
            <a:r>
              <a:rPr lang="en-US" sz="1500" dirty="0">
                <a:solidFill>
                  <a:srgbClr val="F4F6FA"/>
                </a:solidFill>
                <a:latin typeface="Noto Sans CJK SC" pitchFamily="34" charset="0"/>
                <a:ea typeface="Noto Sans CJK SC" pitchFamily="34" charset="-122"/>
                <a:cs typeface="Noto Sans CJK SC" pitchFamily="34" charset="-120"/>
              </a:rPr>
              <a:t>示例大学 交通与物流学院</a:t>
            </a:r>
            <a:endParaRPr lang="en-US" sz="1500" dirty="0"/>
          </a:p>
          <a:p>
            <a:pPr indent="0" marL="0">
              <a:lnSpc>
                <a:spcPct val="150000"/>
              </a:lnSpc>
              <a:buNone/>
            </a:pPr>
            <a:r>
              <a:rPr lang="en-US" sz="1500" b="1" dirty="0">
                <a:solidFill>
                  <a:srgbClr val="3E9AAE"/>
                </a:solidFill>
                <a:latin typeface="Noto Sans CJK SC" pitchFamily="34" charset="0"/>
                <a:ea typeface="Noto Sans CJK SC" pitchFamily="34" charset="-122"/>
                <a:cs typeface="Noto Sans CJK SC" pitchFamily="34" charset="-120"/>
              </a:rPr>
              <a:t>答辩日期：</a:t>
            </a:r>
            <a:pPr indent="0" marL="0">
              <a:lnSpc>
                <a:spcPct val="150000"/>
              </a:lnSpc>
              <a:buNone/>
            </a:pPr>
            <a:r>
              <a:rPr lang="en-US" sz="1500" dirty="0">
                <a:solidFill>
                  <a:srgbClr val="F4F6FA"/>
                </a:solidFill>
                <a:latin typeface="Noto Sans CJK SC" pitchFamily="34" charset="0"/>
                <a:ea typeface="Noto Sans CJK SC" pitchFamily="34" charset="-122"/>
                <a:cs typeface="Noto Sans CJK SC" pitchFamily="34" charset="-120"/>
              </a:rPr>
              <a:t>2026年6月（示例）</a:t>
            </a:r>
            <a:endParaRPr lang="en-US" sz="1500" dirty="0"/>
          </a:p>
        </p:txBody>
      </p:sp>
      <p:sp>
        <p:nvSpPr>
          <p:cNvPr id="15" name="Text 13"/>
          <p:cNvSpPr/>
          <p:nvPr/>
        </p:nvSpPr>
        <p:spPr>
          <a:xfrm>
            <a:off x="822960" y="6355080"/>
            <a:ext cx="7315200" cy="320040"/>
          </a:xfrm>
          <a:prstGeom prst="rect">
            <a:avLst/>
          </a:prstGeom>
          <a:noFill/>
          <a:ln/>
        </p:spPr>
        <p:txBody>
          <a:bodyPr wrap="square" lIns="0" tIns="0" rIns="0" bIns="0" rtlCol="0" anchor="ctr"/>
          <a:lstStyle/>
          <a:p>
            <a:pPr indent="0" marL="0">
              <a:buNone/>
            </a:pPr>
            <a:r>
              <a:rPr lang="en-US" sz="1000" i="1" dirty="0">
                <a:solidFill>
                  <a:srgbClr val="5B6B82"/>
                </a:solidFill>
                <a:latin typeface="Noto Sans CJK SC" pitchFamily="34" charset="0"/>
                <a:ea typeface="Noto Sans CJK SC" pitchFamily="34" charset="-122"/>
                <a:cs typeface="Noto Sans CJK SC" pitchFamily="34" charset="-120"/>
              </a:rPr>
              <a:t>示例演示文稿 · 数据均为教学示意，非真实调研</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3931920" cy="6858000"/>
          </a:xfrm>
          <a:prstGeom prst="rect">
            <a:avLst/>
          </a:prstGeom>
          <a:solidFill>
            <a:srgbClr val="16263F"/>
          </a:solidFill>
          <a:ln/>
        </p:spPr>
      </p:sp>
      <p:sp>
        <p:nvSpPr>
          <p:cNvPr id="3" name="Shape 1"/>
          <p:cNvSpPr/>
          <p:nvPr/>
        </p:nvSpPr>
        <p:spPr>
          <a:xfrm>
            <a:off x="3931920" y="0"/>
            <a:ext cx="82296" cy="6858000"/>
          </a:xfrm>
          <a:prstGeom prst="rect">
            <a:avLst/>
          </a:prstGeom>
          <a:solidFill>
            <a:srgbClr val="E0A458"/>
          </a:solidFill>
          <a:ln/>
        </p:spPr>
      </p:sp>
      <p:sp>
        <p:nvSpPr>
          <p:cNvPr id="4" name="Text 2"/>
          <p:cNvSpPr/>
          <p:nvPr/>
        </p:nvSpPr>
        <p:spPr>
          <a:xfrm>
            <a:off x="640080" y="1097280"/>
            <a:ext cx="2743200" cy="640080"/>
          </a:xfrm>
          <a:prstGeom prst="rect">
            <a:avLst/>
          </a:prstGeom>
          <a:noFill/>
          <a:ln/>
        </p:spPr>
        <p:txBody>
          <a:bodyPr wrap="square" lIns="0" tIns="0" rIns="0" bIns="0" rtlCol="0" anchor="ctr"/>
          <a:lstStyle/>
          <a:p>
            <a:pPr indent="0" marL="0">
              <a:buNone/>
            </a:pPr>
            <a:r>
              <a:rPr lang="en-US" sz="4000" b="1" dirty="0">
                <a:solidFill>
                  <a:srgbClr val="FFFFFF"/>
                </a:solidFill>
                <a:latin typeface="Noto Serif CJK SC" pitchFamily="34" charset="0"/>
                <a:ea typeface="Noto Serif CJK SC" pitchFamily="34" charset="-122"/>
                <a:cs typeface="Noto Serif CJK SC" pitchFamily="34" charset="-120"/>
              </a:rPr>
              <a:t>目录</a:t>
            </a:r>
            <a:endParaRPr lang="en-US" sz="4000" dirty="0"/>
          </a:p>
        </p:txBody>
      </p:sp>
      <p:sp>
        <p:nvSpPr>
          <p:cNvPr id="5" name="Text 3"/>
          <p:cNvSpPr/>
          <p:nvPr/>
        </p:nvSpPr>
        <p:spPr>
          <a:xfrm>
            <a:off x="658368" y="1828800"/>
            <a:ext cx="2743200" cy="365760"/>
          </a:xfrm>
          <a:prstGeom prst="rect">
            <a:avLst/>
          </a:prstGeom>
          <a:noFill/>
          <a:ln/>
        </p:spPr>
        <p:txBody>
          <a:bodyPr wrap="square" lIns="0" tIns="0" rIns="0" bIns="0" rtlCol="0" anchor="ctr"/>
          <a:lstStyle/>
          <a:p>
            <a:pPr indent="0" marL="0">
              <a:buNone/>
            </a:pPr>
            <a:r>
              <a:rPr lang="en-US" sz="1300" spc="400" kern="0" dirty="0">
                <a:solidFill>
                  <a:srgbClr val="3E9AAE"/>
                </a:solidFill>
                <a:latin typeface="Noto Sans CJK SC" pitchFamily="34" charset="0"/>
                <a:ea typeface="Noto Sans CJK SC" pitchFamily="34" charset="-122"/>
                <a:cs typeface="Noto Sans CJK SC" pitchFamily="34" charset="-120"/>
              </a:rPr>
              <a:t>CONTENTS</a:t>
            </a:r>
            <a:endParaRPr lang="en-US" sz="1300" dirty="0"/>
          </a:p>
        </p:txBody>
      </p:sp>
      <p:sp>
        <p:nvSpPr>
          <p:cNvPr id="6" name="Text 4"/>
          <p:cNvSpPr/>
          <p:nvPr/>
        </p:nvSpPr>
        <p:spPr>
          <a:xfrm>
            <a:off x="640080" y="5120640"/>
            <a:ext cx="3017520" cy="1097280"/>
          </a:xfrm>
          <a:prstGeom prst="rect">
            <a:avLst/>
          </a:prstGeom>
          <a:noFill/>
          <a:ln/>
        </p:spPr>
        <p:txBody>
          <a:bodyPr wrap="square" lIns="0" tIns="0" rIns="0" bIns="0" rtlCol="0" anchor="ctr"/>
          <a:lstStyle/>
          <a:p>
            <a:pPr indent="0" marL="0">
              <a:lnSpc>
                <a:spcPct val="140000"/>
              </a:lnSpc>
              <a:buNone/>
            </a:pPr>
            <a:r>
              <a:rPr lang="en-US" sz="1300" dirty="0">
                <a:solidFill>
                  <a:srgbClr val="F4F6FA"/>
                </a:solidFill>
                <a:latin typeface="Noto Sans CJK SC" pitchFamily="34" charset="0"/>
                <a:ea typeface="Noto Sans CJK SC" pitchFamily="34" charset="-122"/>
                <a:cs typeface="Noto Sans CJK SC" pitchFamily="34" charset="-120"/>
              </a:rPr>
              <a:t>汇报按“为什么做—怎么做—做得如何”的逻辑展开</a:t>
            </a:r>
            <a:endParaRPr lang="en-US" sz="1300" dirty="0"/>
          </a:p>
        </p:txBody>
      </p:sp>
      <p:sp>
        <p:nvSpPr>
          <p:cNvPr id="7" name="Text 5"/>
          <p:cNvSpPr/>
          <p:nvPr/>
        </p:nvSpPr>
        <p:spPr>
          <a:xfrm>
            <a:off x="4480560" y="777240"/>
            <a:ext cx="914400" cy="822960"/>
          </a:xfrm>
          <a:prstGeom prst="rect">
            <a:avLst/>
          </a:prstGeom>
          <a:noFill/>
          <a:ln/>
        </p:spPr>
        <p:txBody>
          <a:bodyPr wrap="square" lIns="0" tIns="0" rIns="0" bIns="0" rtlCol="0" anchor="ctr"/>
          <a:lstStyle/>
          <a:p>
            <a:pPr indent="0" marL="0">
              <a:buNone/>
            </a:pPr>
            <a:r>
              <a:rPr lang="en-US" sz="3400" b="1" dirty="0">
                <a:solidFill>
                  <a:srgbClr val="D9E0EA"/>
                </a:solidFill>
                <a:latin typeface="Noto Serif CJK SC" pitchFamily="34" charset="0"/>
                <a:ea typeface="Noto Serif CJK SC" pitchFamily="34" charset="-122"/>
                <a:cs typeface="Noto Serif CJK SC" pitchFamily="34" charset="-120"/>
              </a:rPr>
              <a:t>01</a:t>
            </a:r>
            <a:endParaRPr lang="en-US" sz="3400" dirty="0"/>
          </a:p>
        </p:txBody>
      </p:sp>
      <p:sp>
        <p:nvSpPr>
          <p:cNvPr id="8" name="Text 6"/>
          <p:cNvSpPr/>
          <p:nvPr/>
        </p:nvSpPr>
        <p:spPr>
          <a:xfrm>
            <a:off x="5486400" y="832104"/>
            <a:ext cx="6035040" cy="457200"/>
          </a:xfrm>
          <a:prstGeom prst="rect">
            <a:avLst/>
          </a:prstGeom>
          <a:noFill/>
          <a:ln/>
        </p:spPr>
        <p:txBody>
          <a:bodyPr wrap="square" lIns="0" tIns="0" rIns="0" bIns="0" rtlCol="0" anchor="ctr"/>
          <a:lstStyle/>
          <a:p>
            <a:pPr indent="0" marL="0">
              <a:buNone/>
            </a:pPr>
            <a:r>
              <a:rPr lang="en-US" sz="2000" b="1" dirty="0">
                <a:solidFill>
                  <a:srgbClr val="16263F"/>
                </a:solidFill>
                <a:latin typeface="Noto Serif CJK SC" pitchFamily="34" charset="0"/>
                <a:ea typeface="Noto Serif CJK SC" pitchFamily="34" charset="-122"/>
                <a:cs typeface="Noto Serif CJK SC" pitchFamily="34" charset="-120"/>
              </a:rPr>
              <a:t>研究背景与意义</a:t>
            </a:r>
            <a:endParaRPr lang="en-US" sz="2000" dirty="0"/>
          </a:p>
        </p:txBody>
      </p:sp>
      <p:sp>
        <p:nvSpPr>
          <p:cNvPr id="9" name="Text 7"/>
          <p:cNvSpPr/>
          <p:nvPr/>
        </p:nvSpPr>
        <p:spPr>
          <a:xfrm>
            <a:off x="5486400" y="1280160"/>
            <a:ext cx="6035040" cy="320040"/>
          </a:xfrm>
          <a:prstGeom prst="rect">
            <a:avLst/>
          </a:prstGeom>
          <a:noFill/>
          <a:ln/>
        </p:spPr>
        <p:txBody>
          <a:bodyPr wrap="square" lIns="0" tIns="0" rIns="0" bIns="0" rtlCol="0" anchor="ctr"/>
          <a:lstStyle/>
          <a:p>
            <a:pPr indent="0" marL="0">
              <a:buNone/>
            </a:pPr>
            <a:r>
              <a:rPr lang="en-US" sz="1200" dirty="0">
                <a:solidFill>
                  <a:srgbClr val="5B6B82"/>
                </a:solidFill>
                <a:latin typeface="Noto Sans CJK SC" pitchFamily="34" charset="0"/>
                <a:ea typeface="Noto Sans CJK SC" pitchFamily="34" charset="-122"/>
                <a:cs typeface="Noto Sans CJK SC" pitchFamily="34" charset="-120"/>
              </a:rPr>
              <a:t>问题的来源与研究价值</a:t>
            </a:r>
            <a:endParaRPr lang="en-US" sz="1200" dirty="0"/>
          </a:p>
        </p:txBody>
      </p:sp>
      <p:sp>
        <p:nvSpPr>
          <p:cNvPr id="10" name="Shape 8"/>
          <p:cNvSpPr/>
          <p:nvPr/>
        </p:nvSpPr>
        <p:spPr>
          <a:xfrm>
            <a:off x="5486400" y="1673352"/>
            <a:ext cx="6035040" cy="0"/>
          </a:xfrm>
          <a:prstGeom prst="line">
            <a:avLst/>
          </a:prstGeom>
          <a:noFill/>
          <a:ln w="12700">
            <a:solidFill>
              <a:srgbClr val="D9E0EA"/>
            </a:solidFill>
            <a:prstDash val="solid"/>
          </a:ln>
        </p:spPr>
      </p:sp>
      <p:sp>
        <p:nvSpPr>
          <p:cNvPr id="11" name="Text 9"/>
          <p:cNvSpPr/>
          <p:nvPr/>
        </p:nvSpPr>
        <p:spPr>
          <a:xfrm>
            <a:off x="4480560" y="1709928"/>
            <a:ext cx="914400" cy="822960"/>
          </a:xfrm>
          <a:prstGeom prst="rect">
            <a:avLst/>
          </a:prstGeom>
          <a:noFill/>
          <a:ln/>
        </p:spPr>
        <p:txBody>
          <a:bodyPr wrap="square" lIns="0" tIns="0" rIns="0" bIns="0" rtlCol="0" anchor="ctr"/>
          <a:lstStyle/>
          <a:p>
            <a:pPr indent="0" marL="0">
              <a:buNone/>
            </a:pPr>
            <a:r>
              <a:rPr lang="en-US" sz="3400" b="1" dirty="0">
                <a:solidFill>
                  <a:srgbClr val="D9E0EA"/>
                </a:solidFill>
                <a:latin typeface="Noto Serif CJK SC" pitchFamily="34" charset="0"/>
                <a:ea typeface="Noto Serif CJK SC" pitchFamily="34" charset="-122"/>
                <a:cs typeface="Noto Serif CJK SC" pitchFamily="34" charset="-120"/>
              </a:rPr>
              <a:t>02</a:t>
            </a:r>
            <a:endParaRPr lang="en-US" sz="3400" dirty="0"/>
          </a:p>
        </p:txBody>
      </p:sp>
      <p:sp>
        <p:nvSpPr>
          <p:cNvPr id="12" name="Text 10"/>
          <p:cNvSpPr/>
          <p:nvPr/>
        </p:nvSpPr>
        <p:spPr>
          <a:xfrm>
            <a:off x="5486400" y="1764792"/>
            <a:ext cx="6035040" cy="457200"/>
          </a:xfrm>
          <a:prstGeom prst="rect">
            <a:avLst/>
          </a:prstGeom>
          <a:noFill/>
          <a:ln/>
        </p:spPr>
        <p:txBody>
          <a:bodyPr wrap="square" lIns="0" tIns="0" rIns="0" bIns="0" rtlCol="0" anchor="ctr"/>
          <a:lstStyle/>
          <a:p>
            <a:pPr indent="0" marL="0">
              <a:buNone/>
            </a:pPr>
            <a:r>
              <a:rPr lang="en-US" sz="2000" b="1" dirty="0">
                <a:solidFill>
                  <a:srgbClr val="16263F"/>
                </a:solidFill>
                <a:latin typeface="Noto Serif CJK SC" pitchFamily="34" charset="0"/>
                <a:ea typeface="Noto Serif CJK SC" pitchFamily="34" charset="-122"/>
                <a:cs typeface="Noto Serif CJK SC" pitchFamily="34" charset="-120"/>
              </a:rPr>
              <a:t>国内外研究现状</a:t>
            </a:r>
            <a:endParaRPr lang="en-US" sz="2000" dirty="0"/>
          </a:p>
        </p:txBody>
      </p:sp>
      <p:sp>
        <p:nvSpPr>
          <p:cNvPr id="13" name="Text 11"/>
          <p:cNvSpPr/>
          <p:nvPr/>
        </p:nvSpPr>
        <p:spPr>
          <a:xfrm>
            <a:off x="5486400" y="2212848"/>
            <a:ext cx="6035040" cy="320040"/>
          </a:xfrm>
          <a:prstGeom prst="rect">
            <a:avLst/>
          </a:prstGeom>
          <a:noFill/>
          <a:ln/>
        </p:spPr>
        <p:txBody>
          <a:bodyPr wrap="square" lIns="0" tIns="0" rIns="0" bIns="0" rtlCol="0" anchor="ctr"/>
          <a:lstStyle/>
          <a:p>
            <a:pPr indent="0" marL="0">
              <a:buNone/>
            </a:pPr>
            <a:r>
              <a:rPr lang="en-US" sz="1200" dirty="0">
                <a:solidFill>
                  <a:srgbClr val="5B6B82"/>
                </a:solidFill>
                <a:latin typeface="Noto Sans CJK SC" pitchFamily="34" charset="0"/>
                <a:ea typeface="Noto Sans CJK SC" pitchFamily="34" charset="-122"/>
                <a:cs typeface="Noto Sans CJK SC" pitchFamily="34" charset="-120"/>
              </a:rPr>
              <a:t>现有方法与研究空白</a:t>
            </a:r>
            <a:endParaRPr lang="en-US" sz="1200" dirty="0"/>
          </a:p>
        </p:txBody>
      </p:sp>
      <p:sp>
        <p:nvSpPr>
          <p:cNvPr id="14" name="Shape 12"/>
          <p:cNvSpPr/>
          <p:nvPr/>
        </p:nvSpPr>
        <p:spPr>
          <a:xfrm>
            <a:off x="5486400" y="2606040"/>
            <a:ext cx="6035040" cy="0"/>
          </a:xfrm>
          <a:prstGeom prst="line">
            <a:avLst/>
          </a:prstGeom>
          <a:noFill/>
          <a:ln w="12700">
            <a:solidFill>
              <a:srgbClr val="D9E0EA"/>
            </a:solidFill>
            <a:prstDash val="solid"/>
          </a:ln>
        </p:spPr>
      </p:sp>
      <p:sp>
        <p:nvSpPr>
          <p:cNvPr id="15" name="Text 13"/>
          <p:cNvSpPr/>
          <p:nvPr/>
        </p:nvSpPr>
        <p:spPr>
          <a:xfrm>
            <a:off x="4480560" y="2642616"/>
            <a:ext cx="914400" cy="822960"/>
          </a:xfrm>
          <a:prstGeom prst="rect">
            <a:avLst/>
          </a:prstGeom>
          <a:noFill/>
          <a:ln/>
        </p:spPr>
        <p:txBody>
          <a:bodyPr wrap="square" lIns="0" tIns="0" rIns="0" bIns="0" rtlCol="0" anchor="ctr"/>
          <a:lstStyle/>
          <a:p>
            <a:pPr indent="0" marL="0">
              <a:buNone/>
            </a:pPr>
            <a:r>
              <a:rPr lang="en-US" sz="3400" b="1" dirty="0">
                <a:solidFill>
                  <a:srgbClr val="D9E0EA"/>
                </a:solidFill>
                <a:latin typeface="Noto Serif CJK SC" pitchFamily="34" charset="0"/>
                <a:ea typeface="Noto Serif CJK SC" pitchFamily="34" charset="-122"/>
                <a:cs typeface="Noto Serif CJK SC" pitchFamily="34" charset="-120"/>
              </a:rPr>
              <a:t>03</a:t>
            </a:r>
            <a:endParaRPr lang="en-US" sz="3400" dirty="0"/>
          </a:p>
        </p:txBody>
      </p:sp>
      <p:sp>
        <p:nvSpPr>
          <p:cNvPr id="16" name="Text 14"/>
          <p:cNvSpPr/>
          <p:nvPr/>
        </p:nvSpPr>
        <p:spPr>
          <a:xfrm>
            <a:off x="5486400" y="2697480"/>
            <a:ext cx="6035040" cy="457200"/>
          </a:xfrm>
          <a:prstGeom prst="rect">
            <a:avLst/>
          </a:prstGeom>
          <a:noFill/>
          <a:ln/>
        </p:spPr>
        <p:txBody>
          <a:bodyPr wrap="square" lIns="0" tIns="0" rIns="0" bIns="0" rtlCol="0" anchor="ctr"/>
          <a:lstStyle/>
          <a:p>
            <a:pPr indent="0" marL="0">
              <a:buNone/>
            </a:pPr>
            <a:r>
              <a:rPr lang="en-US" sz="2000" b="1" dirty="0">
                <a:solidFill>
                  <a:srgbClr val="16263F"/>
                </a:solidFill>
                <a:latin typeface="Noto Serif CJK SC" pitchFamily="34" charset="0"/>
                <a:ea typeface="Noto Serif CJK SC" pitchFamily="34" charset="-122"/>
                <a:cs typeface="Noto Serif CJK SC" pitchFamily="34" charset="-120"/>
              </a:rPr>
              <a:t>研究内容与方法</a:t>
            </a:r>
            <a:endParaRPr lang="en-US" sz="2000" dirty="0"/>
          </a:p>
        </p:txBody>
      </p:sp>
      <p:sp>
        <p:nvSpPr>
          <p:cNvPr id="17" name="Text 15"/>
          <p:cNvSpPr/>
          <p:nvPr/>
        </p:nvSpPr>
        <p:spPr>
          <a:xfrm>
            <a:off x="5486400" y="3145536"/>
            <a:ext cx="6035040" cy="320040"/>
          </a:xfrm>
          <a:prstGeom prst="rect">
            <a:avLst/>
          </a:prstGeom>
          <a:noFill/>
          <a:ln/>
        </p:spPr>
        <p:txBody>
          <a:bodyPr wrap="square" lIns="0" tIns="0" rIns="0" bIns="0" rtlCol="0" anchor="ctr"/>
          <a:lstStyle/>
          <a:p>
            <a:pPr indent="0" marL="0">
              <a:buNone/>
            </a:pPr>
            <a:r>
              <a:rPr lang="en-US" sz="1200" dirty="0">
                <a:solidFill>
                  <a:srgbClr val="5B6B82"/>
                </a:solidFill>
                <a:latin typeface="Noto Sans CJK SC" pitchFamily="34" charset="0"/>
                <a:ea typeface="Noto Sans CJK SC" pitchFamily="34" charset="-122"/>
                <a:cs typeface="Noto Sans CJK SC" pitchFamily="34" charset="-120"/>
              </a:rPr>
              <a:t>技术路线与模型设计</a:t>
            </a:r>
            <a:endParaRPr lang="en-US" sz="1200" dirty="0"/>
          </a:p>
        </p:txBody>
      </p:sp>
      <p:sp>
        <p:nvSpPr>
          <p:cNvPr id="18" name="Shape 16"/>
          <p:cNvSpPr/>
          <p:nvPr/>
        </p:nvSpPr>
        <p:spPr>
          <a:xfrm>
            <a:off x="5486400" y="3538728"/>
            <a:ext cx="6035040" cy="0"/>
          </a:xfrm>
          <a:prstGeom prst="line">
            <a:avLst/>
          </a:prstGeom>
          <a:noFill/>
          <a:ln w="12700">
            <a:solidFill>
              <a:srgbClr val="D9E0EA"/>
            </a:solidFill>
            <a:prstDash val="solid"/>
          </a:ln>
        </p:spPr>
      </p:sp>
      <p:sp>
        <p:nvSpPr>
          <p:cNvPr id="19" name="Text 17"/>
          <p:cNvSpPr/>
          <p:nvPr/>
        </p:nvSpPr>
        <p:spPr>
          <a:xfrm>
            <a:off x="4480560" y="3575304"/>
            <a:ext cx="914400" cy="822960"/>
          </a:xfrm>
          <a:prstGeom prst="rect">
            <a:avLst/>
          </a:prstGeom>
          <a:noFill/>
          <a:ln/>
        </p:spPr>
        <p:txBody>
          <a:bodyPr wrap="square" lIns="0" tIns="0" rIns="0" bIns="0" rtlCol="0" anchor="ctr"/>
          <a:lstStyle/>
          <a:p>
            <a:pPr indent="0" marL="0">
              <a:buNone/>
            </a:pPr>
            <a:r>
              <a:rPr lang="en-US" sz="3400" b="1" dirty="0">
                <a:solidFill>
                  <a:srgbClr val="D9E0EA"/>
                </a:solidFill>
                <a:latin typeface="Noto Serif CJK SC" pitchFamily="34" charset="0"/>
                <a:ea typeface="Noto Serif CJK SC" pitchFamily="34" charset="-122"/>
                <a:cs typeface="Noto Serif CJK SC" pitchFamily="34" charset="-120"/>
              </a:rPr>
              <a:t>04</a:t>
            </a:r>
            <a:endParaRPr lang="en-US" sz="3400" dirty="0"/>
          </a:p>
        </p:txBody>
      </p:sp>
      <p:sp>
        <p:nvSpPr>
          <p:cNvPr id="20" name="Text 18"/>
          <p:cNvSpPr/>
          <p:nvPr/>
        </p:nvSpPr>
        <p:spPr>
          <a:xfrm>
            <a:off x="5486400" y="3630168"/>
            <a:ext cx="6035040" cy="457200"/>
          </a:xfrm>
          <a:prstGeom prst="rect">
            <a:avLst/>
          </a:prstGeom>
          <a:noFill/>
          <a:ln/>
        </p:spPr>
        <p:txBody>
          <a:bodyPr wrap="square" lIns="0" tIns="0" rIns="0" bIns="0" rtlCol="0" anchor="ctr"/>
          <a:lstStyle/>
          <a:p>
            <a:pPr indent="0" marL="0">
              <a:buNone/>
            </a:pPr>
            <a:r>
              <a:rPr lang="en-US" sz="2000" b="1" dirty="0">
                <a:solidFill>
                  <a:srgbClr val="16263F"/>
                </a:solidFill>
                <a:latin typeface="Noto Serif CJK SC" pitchFamily="34" charset="0"/>
                <a:ea typeface="Noto Serif CJK SC" pitchFamily="34" charset="-122"/>
                <a:cs typeface="Noto Serif CJK SC" pitchFamily="34" charset="-120"/>
              </a:rPr>
              <a:t>实验与结果分析</a:t>
            </a:r>
            <a:endParaRPr lang="en-US" sz="2000" dirty="0"/>
          </a:p>
        </p:txBody>
      </p:sp>
      <p:sp>
        <p:nvSpPr>
          <p:cNvPr id="21" name="Text 19"/>
          <p:cNvSpPr/>
          <p:nvPr/>
        </p:nvSpPr>
        <p:spPr>
          <a:xfrm>
            <a:off x="5486400" y="4078224"/>
            <a:ext cx="6035040" cy="320040"/>
          </a:xfrm>
          <a:prstGeom prst="rect">
            <a:avLst/>
          </a:prstGeom>
          <a:noFill/>
          <a:ln/>
        </p:spPr>
        <p:txBody>
          <a:bodyPr wrap="square" lIns="0" tIns="0" rIns="0" bIns="0" rtlCol="0" anchor="ctr"/>
          <a:lstStyle/>
          <a:p>
            <a:pPr indent="0" marL="0">
              <a:buNone/>
            </a:pPr>
            <a:r>
              <a:rPr lang="en-US" sz="1200" dirty="0">
                <a:solidFill>
                  <a:srgbClr val="5B6B82"/>
                </a:solidFill>
                <a:latin typeface="Noto Sans CJK SC" pitchFamily="34" charset="0"/>
                <a:ea typeface="Noto Sans CJK SC" pitchFamily="34" charset="-122"/>
                <a:cs typeface="Noto Sans CJK SC" pitchFamily="34" charset="-120"/>
              </a:rPr>
              <a:t>对比实验、消融与案例</a:t>
            </a:r>
            <a:endParaRPr lang="en-US" sz="1200" dirty="0"/>
          </a:p>
        </p:txBody>
      </p:sp>
      <p:sp>
        <p:nvSpPr>
          <p:cNvPr id="22" name="Shape 20"/>
          <p:cNvSpPr/>
          <p:nvPr/>
        </p:nvSpPr>
        <p:spPr>
          <a:xfrm>
            <a:off x="5486400" y="4471416"/>
            <a:ext cx="6035040" cy="0"/>
          </a:xfrm>
          <a:prstGeom prst="line">
            <a:avLst/>
          </a:prstGeom>
          <a:noFill/>
          <a:ln w="12700">
            <a:solidFill>
              <a:srgbClr val="D9E0EA"/>
            </a:solidFill>
            <a:prstDash val="solid"/>
          </a:ln>
        </p:spPr>
      </p:sp>
      <p:sp>
        <p:nvSpPr>
          <p:cNvPr id="23" name="Text 21"/>
          <p:cNvSpPr/>
          <p:nvPr/>
        </p:nvSpPr>
        <p:spPr>
          <a:xfrm>
            <a:off x="4480560" y="4507992"/>
            <a:ext cx="914400" cy="822960"/>
          </a:xfrm>
          <a:prstGeom prst="rect">
            <a:avLst/>
          </a:prstGeom>
          <a:noFill/>
          <a:ln/>
        </p:spPr>
        <p:txBody>
          <a:bodyPr wrap="square" lIns="0" tIns="0" rIns="0" bIns="0" rtlCol="0" anchor="ctr"/>
          <a:lstStyle/>
          <a:p>
            <a:pPr indent="0" marL="0">
              <a:buNone/>
            </a:pPr>
            <a:r>
              <a:rPr lang="en-US" sz="3400" b="1" dirty="0">
                <a:solidFill>
                  <a:srgbClr val="D9E0EA"/>
                </a:solidFill>
                <a:latin typeface="Noto Serif CJK SC" pitchFamily="34" charset="0"/>
                <a:ea typeface="Noto Serif CJK SC" pitchFamily="34" charset="-122"/>
                <a:cs typeface="Noto Serif CJK SC" pitchFamily="34" charset="-120"/>
              </a:rPr>
              <a:t>05</a:t>
            </a:r>
            <a:endParaRPr lang="en-US" sz="3400" dirty="0"/>
          </a:p>
        </p:txBody>
      </p:sp>
      <p:sp>
        <p:nvSpPr>
          <p:cNvPr id="24" name="Text 22"/>
          <p:cNvSpPr/>
          <p:nvPr/>
        </p:nvSpPr>
        <p:spPr>
          <a:xfrm>
            <a:off x="5486400" y="4562856"/>
            <a:ext cx="6035040" cy="457200"/>
          </a:xfrm>
          <a:prstGeom prst="rect">
            <a:avLst/>
          </a:prstGeom>
          <a:noFill/>
          <a:ln/>
        </p:spPr>
        <p:txBody>
          <a:bodyPr wrap="square" lIns="0" tIns="0" rIns="0" bIns="0" rtlCol="0" anchor="ctr"/>
          <a:lstStyle/>
          <a:p>
            <a:pPr indent="0" marL="0">
              <a:buNone/>
            </a:pPr>
            <a:r>
              <a:rPr lang="en-US" sz="2000" b="1" dirty="0">
                <a:solidFill>
                  <a:srgbClr val="16263F"/>
                </a:solidFill>
                <a:latin typeface="Noto Serif CJK SC" pitchFamily="34" charset="0"/>
                <a:ea typeface="Noto Serif CJK SC" pitchFamily="34" charset="-122"/>
                <a:cs typeface="Noto Serif CJK SC" pitchFamily="34" charset="-120"/>
              </a:rPr>
              <a:t>主要创新点</a:t>
            </a:r>
            <a:endParaRPr lang="en-US" sz="2000" dirty="0"/>
          </a:p>
        </p:txBody>
      </p:sp>
      <p:sp>
        <p:nvSpPr>
          <p:cNvPr id="25" name="Text 23"/>
          <p:cNvSpPr/>
          <p:nvPr/>
        </p:nvSpPr>
        <p:spPr>
          <a:xfrm>
            <a:off x="5486400" y="5010912"/>
            <a:ext cx="6035040" cy="320040"/>
          </a:xfrm>
          <a:prstGeom prst="rect">
            <a:avLst/>
          </a:prstGeom>
          <a:noFill/>
          <a:ln/>
        </p:spPr>
        <p:txBody>
          <a:bodyPr wrap="square" lIns="0" tIns="0" rIns="0" bIns="0" rtlCol="0" anchor="ctr"/>
          <a:lstStyle/>
          <a:p>
            <a:pPr indent="0" marL="0">
              <a:buNone/>
            </a:pPr>
            <a:r>
              <a:rPr lang="en-US" sz="1200" dirty="0">
                <a:solidFill>
                  <a:srgbClr val="5B6B82"/>
                </a:solidFill>
                <a:latin typeface="Noto Sans CJK SC" pitchFamily="34" charset="0"/>
                <a:ea typeface="Noto Sans CJK SC" pitchFamily="34" charset="-122"/>
                <a:cs typeface="Noto Sans CJK SC" pitchFamily="34" charset="-120"/>
              </a:rPr>
              <a:t>三项核心贡献</a:t>
            </a:r>
            <a:endParaRPr lang="en-US" sz="1200" dirty="0"/>
          </a:p>
        </p:txBody>
      </p:sp>
      <p:sp>
        <p:nvSpPr>
          <p:cNvPr id="26" name="Shape 24"/>
          <p:cNvSpPr/>
          <p:nvPr/>
        </p:nvSpPr>
        <p:spPr>
          <a:xfrm>
            <a:off x="5486400" y="5404104"/>
            <a:ext cx="6035040" cy="0"/>
          </a:xfrm>
          <a:prstGeom prst="line">
            <a:avLst/>
          </a:prstGeom>
          <a:noFill/>
          <a:ln w="12700">
            <a:solidFill>
              <a:srgbClr val="D9E0EA"/>
            </a:solidFill>
            <a:prstDash val="solid"/>
          </a:ln>
        </p:spPr>
      </p:sp>
      <p:sp>
        <p:nvSpPr>
          <p:cNvPr id="27" name="Text 25"/>
          <p:cNvSpPr/>
          <p:nvPr/>
        </p:nvSpPr>
        <p:spPr>
          <a:xfrm>
            <a:off x="4480560" y="5440680"/>
            <a:ext cx="914400" cy="822960"/>
          </a:xfrm>
          <a:prstGeom prst="rect">
            <a:avLst/>
          </a:prstGeom>
          <a:noFill/>
          <a:ln/>
        </p:spPr>
        <p:txBody>
          <a:bodyPr wrap="square" lIns="0" tIns="0" rIns="0" bIns="0" rtlCol="0" anchor="ctr"/>
          <a:lstStyle/>
          <a:p>
            <a:pPr indent="0" marL="0">
              <a:buNone/>
            </a:pPr>
            <a:r>
              <a:rPr lang="en-US" sz="3400" b="1" dirty="0">
                <a:solidFill>
                  <a:srgbClr val="D9E0EA"/>
                </a:solidFill>
                <a:latin typeface="Noto Serif CJK SC" pitchFamily="34" charset="0"/>
                <a:ea typeface="Noto Serif CJK SC" pitchFamily="34" charset="-122"/>
                <a:cs typeface="Noto Serif CJK SC" pitchFamily="34" charset="-120"/>
              </a:rPr>
              <a:t>06</a:t>
            </a:r>
            <a:endParaRPr lang="en-US" sz="3400" dirty="0"/>
          </a:p>
        </p:txBody>
      </p:sp>
      <p:sp>
        <p:nvSpPr>
          <p:cNvPr id="28" name="Text 26"/>
          <p:cNvSpPr/>
          <p:nvPr/>
        </p:nvSpPr>
        <p:spPr>
          <a:xfrm>
            <a:off x="5486400" y="5495544"/>
            <a:ext cx="6035040" cy="457200"/>
          </a:xfrm>
          <a:prstGeom prst="rect">
            <a:avLst/>
          </a:prstGeom>
          <a:noFill/>
          <a:ln/>
        </p:spPr>
        <p:txBody>
          <a:bodyPr wrap="square" lIns="0" tIns="0" rIns="0" bIns="0" rtlCol="0" anchor="ctr"/>
          <a:lstStyle/>
          <a:p>
            <a:pPr indent="0" marL="0">
              <a:buNone/>
            </a:pPr>
            <a:r>
              <a:rPr lang="en-US" sz="2000" b="1" dirty="0">
                <a:solidFill>
                  <a:srgbClr val="16263F"/>
                </a:solidFill>
                <a:latin typeface="Noto Serif CJK SC" pitchFamily="34" charset="0"/>
                <a:ea typeface="Noto Serif CJK SC" pitchFamily="34" charset="-122"/>
                <a:cs typeface="Noto Serif CJK SC" pitchFamily="34" charset="-120"/>
              </a:rPr>
              <a:t>结论与研究展望</a:t>
            </a:r>
            <a:endParaRPr lang="en-US" sz="2000" dirty="0"/>
          </a:p>
        </p:txBody>
      </p:sp>
      <p:sp>
        <p:nvSpPr>
          <p:cNvPr id="29" name="Text 27"/>
          <p:cNvSpPr/>
          <p:nvPr/>
        </p:nvSpPr>
        <p:spPr>
          <a:xfrm>
            <a:off x="5486400" y="5943600"/>
            <a:ext cx="6035040" cy="320040"/>
          </a:xfrm>
          <a:prstGeom prst="rect">
            <a:avLst/>
          </a:prstGeom>
          <a:noFill/>
          <a:ln/>
        </p:spPr>
        <p:txBody>
          <a:bodyPr wrap="square" lIns="0" tIns="0" rIns="0" bIns="0" rtlCol="0" anchor="ctr"/>
          <a:lstStyle/>
          <a:p>
            <a:pPr indent="0" marL="0">
              <a:buNone/>
            </a:pPr>
            <a:r>
              <a:rPr lang="en-US" sz="1200" dirty="0">
                <a:solidFill>
                  <a:srgbClr val="5B6B82"/>
                </a:solidFill>
                <a:latin typeface="Noto Sans CJK SC" pitchFamily="34" charset="0"/>
                <a:ea typeface="Noto Sans CJK SC" pitchFamily="34" charset="-122"/>
                <a:cs typeface="Noto Sans CJK SC" pitchFamily="34" charset="-120"/>
              </a:rPr>
              <a:t>结论、不足与未来工作</a:t>
            </a:r>
            <a:endParaRPr lang="en-US" sz="1200" dirty="0"/>
          </a:p>
        </p:txBody>
      </p:sp>
      <p:sp>
        <p:nvSpPr>
          <p:cNvPr id="30" name="Shape 28"/>
          <p:cNvSpPr/>
          <p:nvPr/>
        </p:nvSpPr>
        <p:spPr>
          <a:xfrm>
            <a:off x="5486400" y="6336792"/>
            <a:ext cx="6035040" cy="0"/>
          </a:xfrm>
          <a:prstGeom prst="line">
            <a:avLst/>
          </a:prstGeom>
          <a:noFill/>
          <a:ln w="12700">
            <a:solidFill>
              <a:srgbClr val="D9E0EA"/>
            </a:solidFill>
            <a:prstDash val="solid"/>
          </a:ln>
        </p:spPr>
      </p:sp>
      <p:sp>
        <p:nvSpPr>
          <p:cNvPr id="31" name="Shape 29"/>
          <p:cNvSpPr/>
          <p:nvPr/>
        </p:nvSpPr>
        <p:spPr>
          <a:xfrm>
            <a:off x="640080" y="6419088"/>
            <a:ext cx="10908792" cy="0"/>
          </a:xfrm>
          <a:prstGeom prst="line">
            <a:avLst/>
          </a:prstGeom>
          <a:noFill/>
          <a:ln w="12700">
            <a:solidFill>
              <a:srgbClr val="D9E0EA"/>
            </a:solidFill>
            <a:prstDash val="solid"/>
          </a:ln>
        </p:spPr>
      </p:sp>
      <p:sp>
        <p:nvSpPr>
          <p:cNvPr id="32" name="Text 30"/>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33" name="Text 31"/>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01 · 研究背景与意义</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城市轨道交通亟需更精准的短时客流预测</a:t>
            </a:r>
            <a:endParaRPr lang="en-US" sz="2700" dirty="0"/>
          </a:p>
        </p:txBody>
      </p:sp>
      <p:sp>
        <p:nvSpPr>
          <p:cNvPr id="6" name="Text 4"/>
          <p:cNvSpPr/>
          <p:nvPr/>
        </p:nvSpPr>
        <p:spPr>
          <a:xfrm>
            <a:off x="640080" y="1600200"/>
            <a:ext cx="5943600" cy="4480560"/>
          </a:xfrm>
          <a:prstGeom prst="rect">
            <a:avLst/>
          </a:prstGeom>
          <a:noFill/>
          <a:ln/>
        </p:spPr>
        <p:txBody>
          <a:bodyPr wrap="square" lIns="0" tIns="0" rIns="0" bIns="0" rtlCol="0" anchor="ctr"/>
          <a:lstStyle/>
          <a:p>
            <a:pPr indent="0" marL="0">
              <a:lnSpc>
                <a:spcPct val="118000"/>
              </a:lnSpc>
              <a:spcAft>
                <a:spcPts val="600"/>
              </a:spcAft>
              <a:buNone/>
            </a:pPr>
            <a:r>
              <a:rPr lang="en-US" sz="1500" b="1" dirty="0">
                <a:solidFill>
                  <a:srgbClr val="2C7A8C"/>
                </a:solidFill>
                <a:latin typeface="Noto Sans CJK SC" pitchFamily="34" charset="0"/>
                <a:ea typeface="Noto Sans CJK SC" pitchFamily="34" charset="-122"/>
                <a:cs typeface="Noto Sans CJK SC" pitchFamily="34" charset="-120"/>
              </a:rPr>
              <a:t>现实痛点</a:t>
            </a:r>
            <a:endParaRPr lang="en-US" sz="1450" dirty="0"/>
          </a:p>
          <a:p>
            <a:pPr marL="342900" indent="-342900">
              <a:lnSpc>
                <a:spcPct val="118000"/>
              </a:lnSpc>
              <a:spcAft>
                <a:spcPts val="600"/>
              </a:spcAft>
              <a:buSzPct val="100000"/>
              <a:buChar char="•"/>
            </a:pPr>
            <a:r>
              <a:rPr lang="en-US" sz="1450" dirty="0">
                <a:solidFill>
                  <a:srgbClr val="1E293B"/>
                </a:solidFill>
                <a:latin typeface="Noto Sans CJK SC" pitchFamily="34" charset="0"/>
                <a:ea typeface="Noto Sans CJK SC" pitchFamily="34" charset="-122"/>
                <a:cs typeface="Noto Sans CJK SC" pitchFamily="34" charset="-120"/>
              </a:rPr>
              <a:t>早晚高峰局部车站瞬时客流骤增，运营方难以提前调度，易出现站台滞留与限流。</a:t>
            </a:r>
            <a:endParaRPr lang="en-US" sz="1450" dirty="0"/>
          </a:p>
          <a:p>
            <a:pPr marL="342900" indent="-342900">
              <a:lnSpc>
                <a:spcPct val="118000"/>
              </a:lnSpc>
              <a:spcAft>
                <a:spcPts val="600"/>
              </a:spcAft>
              <a:buSzPct val="100000"/>
              <a:buChar char="•"/>
            </a:pPr>
            <a:r>
              <a:rPr lang="en-US" sz="1450" dirty="0">
                <a:solidFill>
                  <a:srgbClr val="1E293B"/>
                </a:solidFill>
                <a:latin typeface="Noto Sans CJK SC" pitchFamily="34" charset="0"/>
                <a:ea typeface="Noto Sans CJK SC" pitchFamily="34" charset="-122"/>
                <a:cs typeface="Noto Sans CJK SC" pitchFamily="34" charset="-120"/>
              </a:rPr>
              <a:t>客流受时间、空间、天气与突发活动多重耦合影响，传统单站点模型难以刻画路网联动。</a:t>
            </a:r>
            <a:endParaRPr lang="en-US" sz="1450" dirty="0"/>
          </a:p>
          <a:p>
            <a:pPr indent="0" marL="0">
              <a:lnSpc>
                <a:spcPct val="118000"/>
              </a:lnSpc>
              <a:spcBef>
                <a:spcPts val="600"/>
              </a:spcBef>
              <a:spcAft>
                <a:spcPts val="600"/>
              </a:spcAft>
              <a:buNone/>
            </a:pPr>
            <a:r>
              <a:rPr lang="en-US" sz="1500" b="1" dirty="0">
                <a:solidFill>
                  <a:srgbClr val="2C7A8C"/>
                </a:solidFill>
                <a:latin typeface="Noto Sans CJK SC" pitchFamily="34" charset="0"/>
                <a:ea typeface="Noto Sans CJK SC" pitchFamily="34" charset="-122"/>
                <a:cs typeface="Noto Sans CJK SC" pitchFamily="34" charset="-120"/>
              </a:rPr>
              <a:t>研究意义</a:t>
            </a:r>
            <a:endParaRPr lang="en-US" sz="1450" dirty="0"/>
          </a:p>
          <a:p>
            <a:pPr marL="342900" indent="-342900">
              <a:lnSpc>
                <a:spcPct val="118000"/>
              </a:lnSpc>
              <a:spcAft>
                <a:spcPts val="600"/>
              </a:spcAft>
              <a:buSzPct val="100000"/>
              <a:buChar char="•"/>
            </a:pPr>
            <a:r>
              <a:rPr lang="en-US" sz="1450" dirty="0">
                <a:solidFill>
                  <a:srgbClr val="1E293B"/>
                </a:solidFill>
                <a:latin typeface="Noto Sans CJK SC" pitchFamily="34" charset="0"/>
                <a:ea typeface="Noto Sans CJK SC" pitchFamily="34" charset="-122"/>
                <a:cs typeface="Noto Sans CJK SC" pitchFamily="34" charset="-120"/>
              </a:rPr>
              <a:t>为行车组织、动态限流与应急预案提供 10–30 分钟前瞻的定量依据。</a:t>
            </a:r>
            <a:endParaRPr lang="en-US" sz="1450" dirty="0"/>
          </a:p>
          <a:p>
            <a:pPr marL="342900" indent="-342900">
              <a:lnSpc>
                <a:spcPct val="118000"/>
              </a:lnSpc>
              <a:buSzPct val="100000"/>
              <a:buChar char="•"/>
            </a:pPr>
            <a:r>
              <a:rPr lang="en-US" sz="1450" dirty="0">
                <a:solidFill>
                  <a:srgbClr val="1E293B"/>
                </a:solidFill>
                <a:latin typeface="Noto Sans CJK SC" pitchFamily="34" charset="0"/>
                <a:ea typeface="Noto Sans CJK SC" pitchFamily="34" charset="-122"/>
                <a:cs typeface="Noto Sans CJK SC" pitchFamily="34" charset="-120"/>
              </a:rPr>
              <a:t>提升既有线网运输能力利用率，改善乘客出行体验，具有工程应用价值。</a:t>
            </a:r>
            <a:endParaRPr lang="en-US" sz="1450" dirty="0"/>
          </a:p>
        </p:txBody>
      </p:sp>
      <p:sp>
        <p:nvSpPr>
          <p:cNvPr id="7" name="Shape 5"/>
          <p:cNvSpPr/>
          <p:nvPr/>
        </p:nvSpPr>
        <p:spPr>
          <a:xfrm>
            <a:off x="6903720" y="1600200"/>
            <a:ext cx="4617720" cy="137160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8" name="Shape 6"/>
          <p:cNvSpPr/>
          <p:nvPr/>
        </p:nvSpPr>
        <p:spPr>
          <a:xfrm>
            <a:off x="6903720" y="1600200"/>
            <a:ext cx="109728" cy="1371600"/>
          </a:xfrm>
          <a:prstGeom prst="rect">
            <a:avLst/>
          </a:prstGeom>
          <a:solidFill>
            <a:srgbClr val="2C7A8C"/>
          </a:solidFill>
          <a:ln/>
        </p:spPr>
      </p:sp>
      <p:sp>
        <p:nvSpPr>
          <p:cNvPr id="9" name="Text 7"/>
          <p:cNvSpPr/>
          <p:nvPr/>
        </p:nvSpPr>
        <p:spPr>
          <a:xfrm>
            <a:off x="7178040" y="1746504"/>
            <a:ext cx="4206240" cy="640080"/>
          </a:xfrm>
          <a:prstGeom prst="rect">
            <a:avLst/>
          </a:prstGeom>
          <a:noFill/>
          <a:ln/>
        </p:spPr>
        <p:txBody>
          <a:bodyPr wrap="square" lIns="0" tIns="0" rIns="0" bIns="0" rtlCol="0" anchor="ctr"/>
          <a:lstStyle/>
          <a:p>
            <a:pPr indent="0" marL="0">
              <a:buNone/>
            </a:pPr>
            <a:r>
              <a:rPr lang="en-US" sz="3400" b="1" dirty="0">
                <a:solidFill>
                  <a:srgbClr val="2C7A8C"/>
                </a:solidFill>
                <a:latin typeface="Noto Serif CJK SC" pitchFamily="34" charset="0"/>
                <a:ea typeface="Noto Serif CJK SC" pitchFamily="34" charset="-122"/>
                <a:cs typeface="Noto Serif CJK SC" pitchFamily="34" charset="-120"/>
              </a:rPr>
              <a:t>≈ 55</a:t>
            </a:r>
            <a:pPr indent="0" marL="0">
              <a:buNone/>
            </a:pPr>
            <a:r>
              <a:rPr lang="en-US" sz="1500" b="1" dirty="0">
                <a:solidFill>
                  <a:srgbClr val="5B6B82"/>
                </a:solidFill>
              </a:rPr>
              <a:t> 亿人次</a:t>
            </a:r>
            <a:endParaRPr lang="en-US" sz="3400" dirty="0"/>
          </a:p>
        </p:txBody>
      </p:sp>
      <p:sp>
        <p:nvSpPr>
          <p:cNvPr id="10" name="Text 8"/>
          <p:cNvSpPr/>
          <p:nvPr/>
        </p:nvSpPr>
        <p:spPr>
          <a:xfrm>
            <a:off x="7178040" y="2441448"/>
            <a:ext cx="4206240" cy="411480"/>
          </a:xfrm>
          <a:prstGeom prst="rect">
            <a:avLst/>
          </a:prstGeom>
          <a:noFill/>
          <a:ln/>
        </p:spPr>
        <p:txBody>
          <a:bodyPr wrap="square" lIns="0" tIns="0" rIns="0" bIns="0" rtlCol="0" anchor="ct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全国城轨年客运量量级（示意）</a:t>
            </a:r>
            <a:endParaRPr lang="en-US" sz="1250" dirty="0"/>
          </a:p>
        </p:txBody>
      </p:sp>
      <p:sp>
        <p:nvSpPr>
          <p:cNvPr id="11" name="Shape 9"/>
          <p:cNvSpPr/>
          <p:nvPr/>
        </p:nvSpPr>
        <p:spPr>
          <a:xfrm>
            <a:off x="6903720" y="3090672"/>
            <a:ext cx="4617720" cy="137160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2" name="Shape 10"/>
          <p:cNvSpPr/>
          <p:nvPr/>
        </p:nvSpPr>
        <p:spPr>
          <a:xfrm>
            <a:off x="6903720" y="3090672"/>
            <a:ext cx="109728" cy="1371600"/>
          </a:xfrm>
          <a:prstGeom prst="rect">
            <a:avLst/>
          </a:prstGeom>
          <a:solidFill>
            <a:srgbClr val="1F3A5F"/>
          </a:solidFill>
          <a:ln/>
        </p:spPr>
      </p:sp>
      <p:sp>
        <p:nvSpPr>
          <p:cNvPr id="13" name="Text 11"/>
          <p:cNvSpPr/>
          <p:nvPr/>
        </p:nvSpPr>
        <p:spPr>
          <a:xfrm>
            <a:off x="7178040" y="3236976"/>
            <a:ext cx="4206240" cy="640080"/>
          </a:xfrm>
          <a:prstGeom prst="rect">
            <a:avLst/>
          </a:prstGeom>
          <a:noFill/>
          <a:ln/>
        </p:spPr>
        <p:txBody>
          <a:bodyPr wrap="square" lIns="0" tIns="0" rIns="0" bIns="0" rtlCol="0" anchor="ctr"/>
          <a:lstStyle/>
          <a:p>
            <a:pPr indent="0" marL="0">
              <a:buNone/>
            </a:pPr>
            <a:r>
              <a:rPr lang="en-US" sz="3400" b="1" dirty="0">
                <a:solidFill>
                  <a:srgbClr val="1F3A5F"/>
                </a:solidFill>
                <a:latin typeface="Noto Serif CJK SC" pitchFamily="34" charset="0"/>
                <a:ea typeface="Noto Serif CJK SC" pitchFamily="34" charset="-122"/>
                <a:cs typeface="Noto Serif CJK SC" pitchFamily="34" charset="-120"/>
              </a:rPr>
              <a:t>10–30</a:t>
            </a:r>
            <a:pPr indent="0" marL="0">
              <a:buNone/>
            </a:pPr>
            <a:r>
              <a:rPr lang="en-US" sz="1500" b="1" dirty="0">
                <a:solidFill>
                  <a:srgbClr val="5B6B82"/>
                </a:solidFill>
              </a:rPr>
              <a:t> 分钟</a:t>
            </a:r>
            <a:endParaRPr lang="en-US" sz="3400" dirty="0"/>
          </a:p>
        </p:txBody>
      </p:sp>
      <p:sp>
        <p:nvSpPr>
          <p:cNvPr id="14" name="Text 12"/>
          <p:cNvSpPr/>
          <p:nvPr/>
        </p:nvSpPr>
        <p:spPr>
          <a:xfrm>
            <a:off x="7178040" y="3931920"/>
            <a:ext cx="4206240" cy="411480"/>
          </a:xfrm>
          <a:prstGeom prst="rect">
            <a:avLst/>
          </a:prstGeom>
          <a:noFill/>
          <a:ln/>
        </p:spPr>
        <p:txBody>
          <a:bodyPr wrap="square" lIns="0" tIns="0" rIns="0" bIns="0" rtlCol="0" anchor="ct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运营调度所需的前瞻预测窗口</a:t>
            </a:r>
            <a:endParaRPr lang="en-US" sz="1250" dirty="0"/>
          </a:p>
        </p:txBody>
      </p:sp>
      <p:sp>
        <p:nvSpPr>
          <p:cNvPr id="15" name="Shape 13"/>
          <p:cNvSpPr/>
          <p:nvPr/>
        </p:nvSpPr>
        <p:spPr>
          <a:xfrm>
            <a:off x="6903720" y="4581144"/>
            <a:ext cx="4617720" cy="137160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6" name="Shape 14"/>
          <p:cNvSpPr/>
          <p:nvPr/>
        </p:nvSpPr>
        <p:spPr>
          <a:xfrm>
            <a:off x="6903720" y="4581144"/>
            <a:ext cx="109728" cy="1371600"/>
          </a:xfrm>
          <a:prstGeom prst="rect">
            <a:avLst/>
          </a:prstGeom>
          <a:solidFill>
            <a:srgbClr val="C7893B"/>
          </a:solidFill>
          <a:ln/>
        </p:spPr>
      </p:sp>
      <p:sp>
        <p:nvSpPr>
          <p:cNvPr id="17" name="Text 15"/>
          <p:cNvSpPr/>
          <p:nvPr/>
        </p:nvSpPr>
        <p:spPr>
          <a:xfrm>
            <a:off x="7178040" y="4727448"/>
            <a:ext cx="4206240" cy="640080"/>
          </a:xfrm>
          <a:prstGeom prst="rect">
            <a:avLst/>
          </a:prstGeom>
          <a:noFill/>
          <a:ln/>
        </p:spPr>
        <p:txBody>
          <a:bodyPr wrap="square" lIns="0" tIns="0" rIns="0" bIns="0" rtlCol="0" anchor="ctr"/>
          <a:lstStyle/>
          <a:p>
            <a:pPr indent="0" marL="0">
              <a:buNone/>
            </a:pPr>
            <a:r>
              <a:rPr lang="en-US" sz="3400" b="1" dirty="0">
                <a:solidFill>
                  <a:srgbClr val="C7893B"/>
                </a:solidFill>
                <a:latin typeface="Noto Serif CJK SC" pitchFamily="34" charset="0"/>
                <a:ea typeface="Noto Serif CJK SC" pitchFamily="34" charset="-122"/>
                <a:cs typeface="Noto Serif CJK SC" pitchFamily="34" charset="-120"/>
              </a:rPr>
              <a:t>＜ 15%</a:t>
            </a:r>
            <a:pPr indent="0" marL="0">
              <a:buNone/>
            </a:pPr>
            <a:r>
              <a:rPr lang="en-US" sz="1500" b="1" dirty="0">
                <a:solidFill>
                  <a:srgbClr val="5B6B82"/>
                </a:solidFill>
              </a:rPr>
              <a:t> MAPE</a:t>
            </a:r>
            <a:endParaRPr lang="en-US" sz="3400" dirty="0"/>
          </a:p>
        </p:txBody>
      </p:sp>
      <p:sp>
        <p:nvSpPr>
          <p:cNvPr id="18" name="Text 16"/>
          <p:cNvSpPr/>
          <p:nvPr/>
        </p:nvSpPr>
        <p:spPr>
          <a:xfrm>
            <a:off x="7178040" y="5422392"/>
            <a:ext cx="4206240" cy="411480"/>
          </a:xfrm>
          <a:prstGeom prst="rect">
            <a:avLst/>
          </a:prstGeom>
          <a:noFill/>
          <a:ln/>
        </p:spPr>
        <p:txBody>
          <a:bodyPr wrap="square" lIns="0" tIns="0" rIns="0" bIns="0" rtlCol="0" anchor="ct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本文方法在示例数据上的高峰误差目标</a:t>
            </a:r>
            <a:endParaRPr lang="en-US" sz="1250" dirty="0"/>
          </a:p>
        </p:txBody>
      </p:sp>
      <p:sp>
        <p:nvSpPr>
          <p:cNvPr id="19" name="Shape 17"/>
          <p:cNvSpPr/>
          <p:nvPr/>
        </p:nvSpPr>
        <p:spPr>
          <a:xfrm>
            <a:off x="640080" y="6419088"/>
            <a:ext cx="10908792" cy="0"/>
          </a:xfrm>
          <a:prstGeom prst="line">
            <a:avLst/>
          </a:prstGeom>
          <a:noFill/>
          <a:ln w="12700">
            <a:solidFill>
              <a:srgbClr val="D9E0EA"/>
            </a:solidFill>
            <a:prstDash val="solid"/>
          </a:ln>
        </p:spPr>
      </p:sp>
      <p:sp>
        <p:nvSpPr>
          <p:cNvPr id="20" name="Text 18"/>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21" name="Text 19"/>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02 · 国内外研究现状</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从统计模型到深度学习：方法演进与研究空白</a:t>
            </a:r>
            <a:endParaRPr lang="en-US" sz="27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2011680"/>
                <a:gridCol w="2834640"/>
                <a:gridCol w="2926080"/>
                <a:gridCol w="3136392"/>
              </a:tblGrid>
              <a:tr h="457200">
                <a:tc>
                  <a:txBody>
                    <a:bodyPr/>
                    <a:lstStyle/>
                    <a:p>
                      <a:pPr algn="l" indent="0" marL="0">
                        <a:buNone/>
                      </a:pPr>
                      <a:r>
                        <a:rPr lang="en-US" sz="1300" b="1" dirty="0">
                          <a:solidFill>
                            <a:srgbClr val="FFFFFF"/>
                          </a:solidFill>
                          <a:latin typeface="Noto Sans CJK SC" pitchFamily="34" charset="0"/>
                          <a:ea typeface="Noto Sans CJK SC" pitchFamily="34" charset="-122"/>
                          <a:cs typeface="Noto Sans CJK SC" pitchFamily="34" charset="-120"/>
                        </a:rPr>
                        <a:t>方法类别</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16263F"/>
                    </a:solidFill>
                  </a:tcPr>
                </a:tc>
                <a:tc>
                  <a:txBody>
                    <a:bodyPr/>
                    <a:lstStyle/>
                    <a:p>
                      <a:pPr algn="l" indent="0" marL="0">
                        <a:buNone/>
                      </a:pPr>
                      <a:r>
                        <a:rPr lang="en-US" sz="1300" b="1" dirty="0">
                          <a:solidFill>
                            <a:srgbClr val="FFFFFF"/>
                          </a:solidFill>
                          <a:latin typeface="Noto Sans CJK SC" pitchFamily="34" charset="0"/>
                          <a:ea typeface="Noto Sans CJK SC" pitchFamily="34" charset="-122"/>
                          <a:cs typeface="Noto Sans CJK SC" pitchFamily="34" charset="-120"/>
                        </a:rPr>
                        <a:t>代表方法</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16263F"/>
                    </a:solidFill>
                  </a:tcPr>
                </a:tc>
                <a:tc>
                  <a:txBody>
                    <a:bodyPr/>
                    <a:lstStyle/>
                    <a:p>
                      <a:pPr algn="l" indent="0" marL="0">
                        <a:buNone/>
                      </a:pPr>
                      <a:r>
                        <a:rPr lang="en-US" sz="1300" b="1" dirty="0">
                          <a:solidFill>
                            <a:srgbClr val="FFFFFF"/>
                          </a:solidFill>
                          <a:latin typeface="Noto Sans CJK SC" pitchFamily="34" charset="0"/>
                          <a:ea typeface="Noto Sans CJK SC" pitchFamily="34" charset="-122"/>
                          <a:cs typeface="Noto Sans CJK SC" pitchFamily="34" charset="-120"/>
                        </a:rPr>
                        <a:t>优点</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16263F"/>
                    </a:solidFill>
                  </a:tcPr>
                </a:tc>
                <a:tc>
                  <a:txBody>
                    <a:bodyPr/>
                    <a:lstStyle/>
                    <a:p>
                      <a:pPr algn="l" indent="0" marL="0">
                        <a:buNone/>
                      </a:pPr>
                      <a:r>
                        <a:rPr lang="en-US" sz="1300" b="1" dirty="0">
                          <a:solidFill>
                            <a:srgbClr val="FFFFFF"/>
                          </a:solidFill>
                          <a:latin typeface="Noto Sans CJK SC" pitchFamily="34" charset="0"/>
                          <a:ea typeface="Noto Sans CJK SC" pitchFamily="34" charset="-122"/>
                          <a:cs typeface="Noto Sans CJK SC" pitchFamily="34" charset="-120"/>
                        </a:rPr>
                        <a:t>局限</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16263F"/>
                    </a:solidFill>
                  </a:tcPr>
                </a:tc>
              </a:tr>
              <a:tr h="658368">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统计时序类</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ARIMA / 卡尔曼滤波</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可解释、计算轻量</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仅捕捉线性规律，难应对突变</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r>
              <a:tr h="658368">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经典机器学习</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SVR / 随机森林 / XGBoost</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可用多维特征、非线性拟合</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需人工造特征，忽略空间拓扑</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r>
              <a:tr h="658368">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时序深度学习</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LSTM / GRU / TCN</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自动学习长期时间依赖</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把各站点独立建模，缺空间关联</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r>
              <a:tr h="658368">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图深度学习</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GCN / STGCN / 图注意力</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同时建模时空依赖</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E293B"/>
                          </a:solidFill>
                          <a:latin typeface="Noto Sans CJK SC" pitchFamily="34" charset="0"/>
                          <a:ea typeface="Noto Sans CJK SC" pitchFamily="34" charset="-122"/>
                          <a:cs typeface="Noto Sans CJK SC" pitchFamily="34" charset="-120"/>
                        </a:rPr>
                        <a:t>对动态图、外部因素融合仍不足</a:t>
                      </a:r>
                      <a:endParaRPr lang="en-US" sz="1300" dirty="0">
                        <a:latin typeface="Noto Sans CJK SC" charset="0"/>
                        <a:ea typeface="Noto Sans CJK SC" charset="0"/>
                        <a:cs typeface="Noto Sans CJK SC" charset="0"/>
                      </a:endParaRPr>
                    </a:p>
                  </a:txBody>
                  <a:tcPr marL="101600" marR="101600" marT="50800" marB="508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FFFFFF"/>
                    </a:solidFill>
                  </a:tcPr>
                </a:tc>
              </a:tr>
            </a:tbl>
          </a:graphicData>
        </a:graphic>
      </p:graphicFrame>
      <p:sp>
        <p:nvSpPr>
          <p:cNvPr id="7" name="Shape 4"/>
          <p:cNvSpPr/>
          <p:nvPr/>
        </p:nvSpPr>
        <p:spPr>
          <a:xfrm>
            <a:off x="640080" y="5212080"/>
            <a:ext cx="10908792" cy="960120"/>
          </a:xfrm>
          <a:prstGeom prst="rect">
            <a:avLst/>
          </a:prstGeom>
          <a:solidFill>
            <a:srgbClr val="FBF3E4"/>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8" name="Shape 5"/>
          <p:cNvSpPr/>
          <p:nvPr/>
        </p:nvSpPr>
        <p:spPr>
          <a:xfrm>
            <a:off x="640080" y="5212080"/>
            <a:ext cx="109728" cy="960120"/>
          </a:xfrm>
          <a:prstGeom prst="rect">
            <a:avLst/>
          </a:prstGeom>
          <a:solidFill>
            <a:srgbClr val="E0A458"/>
          </a:solidFill>
          <a:ln/>
        </p:spPr>
      </p:sp>
      <p:sp>
        <p:nvSpPr>
          <p:cNvPr id="9" name="Text 6"/>
          <p:cNvSpPr/>
          <p:nvPr/>
        </p:nvSpPr>
        <p:spPr>
          <a:xfrm>
            <a:off x="914400" y="5230368"/>
            <a:ext cx="10424160" cy="914400"/>
          </a:xfrm>
          <a:prstGeom prst="rect">
            <a:avLst/>
          </a:prstGeom>
          <a:noFill/>
          <a:ln/>
        </p:spPr>
        <p:txBody>
          <a:bodyPr wrap="square" lIns="0" tIns="0" rIns="0" bIns="0" rtlCol="0" anchor="ctr"/>
          <a:lstStyle/>
          <a:p>
            <a:pPr indent="0" marL="0">
              <a:lnSpc>
                <a:spcPct val="115000"/>
              </a:lnSpc>
              <a:buNone/>
            </a:pPr>
            <a:r>
              <a:rPr lang="en-US" sz="1350" b="1" dirty="0">
                <a:solidFill>
                  <a:srgbClr val="C7893B"/>
                </a:solidFill>
                <a:latin typeface="Noto Sans CJK SC" pitchFamily="34" charset="0"/>
                <a:ea typeface="Noto Sans CJK SC" pitchFamily="34" charset="-122"/>
                <a:cs typeface="Noto Sans CJK SC" pitchFamily="34" charset="-120"/>
              </a:rPr>
              <a:t>研究空白：</a:t>
            </a:r>
            <a:pPr indent="0" marL="0">
              <a:lnSpc>
                <a:spcPct val="115000"/>
              </a:lnSpc>
              <a:buNone/>
            </a:pPr>
            <a:r>
              <a:rPr lang="en-US" sz="1350" dirty="0">
                <a:solidFill>
                  <a:srgbClr val="1E293B"/>
                </a:solidFill>
                <a:latin typeface="Noto Sans CJK SC" pitchFamily="34" charset="0"/>
                <a:ea typeface="Noto Sans CJK SC" pitchFamily="34" charset="-122"/>
                <a:cs typeface="Noto Sans CJK SC" pitchFamily="34" charset="-120"/>
              </a:rPr>
              <a:t>现有图模型多假设“路网结构静态、外部因素缺失”，对高峰期的动态客流传导与天气/活动等外生变量融合不足——这正是本文切入点。</a:t>
            </a:r>
            <a:endParaRPr lang="en-US" sz="1350" dirty="0"/>
          </a:p>
        </p:txBody>
      </p:sp>
      <p:sp>
        <p:nvSpPr>
          <p:cNvPr id="10" name="Shape 7"/>
          <p:cNvSpPr/>
          <p:nvPr/>
        </p:nvSpPr>
        <p:spPr>
          <a:xfrm>
            <a:off x="640080" y="6419088"/>
            <a:ext cx="10908792" cy="0"/>
          </a:xfrm>
          <a:prstGeom prst="line">
            <a:avLst/>
          </a:prstGeom>
          <a:noFill/>
          <a:ln w="12700">
            <a:solidFill>
              <a:srgbClr val="D9E0EA"/>
            </a:solidFill>
            <a:prstDash val="solid"/>
          </a:ln>
        </p:spPr>
      </p:sp>
      <p:sp>
        <p:nvSpPr>
          <p:cNvPr id="11" name="Text 8"/>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12" name="Text 9"/>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03 · 研究内容与方法</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研究目标、内容与技术路线</a:t>
            </a:r>
            <a:endParaRPr lang="en-US" sz="2700" dirty="0"/>
          </a:p>
        </p:txBody>
      </p:sp>
      <p:sp>
        <p:nvSpPr>
          <p:cNvPr id="6" name="Shape 4"/>
          <p:cNvSpPr/>
          <p:nvPr/>
        </p:nvSpPr>
        <p:spPr>
          <a:xfrm>
            <a:off x="640080" y="1600200"/>
            <a:ext cx="4206240" cy="448056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7" name="Shape 5"/>
          <p:cNvSpPr/>
          <p:nvPr/>
        </p:nvSpPr>
        <p:spPr>
          <a:xfrm>
            <a:off x="640080" y="1600200"/>
            <a:ext cx="4206240" cy="457200"/>
          </a:xfrm>
          <a:prstGeom prst="rect">
            <a:avLst/>
          </a:prstGeom>
          <a:solidFill>
            <a:srgbClr val="16263F"/>
          </a:solidFill>
          <a:ln/>
        </p:spPr>
      </p:sp>
      <p:sp>
        <p:nvSpPr>
          <p:cNvPr id="8" name="Text 6"/>
          <p:cNvSpPr/>
          <p:nvPr/>
        </p:nvSpPr>
        <p:spPr>
          <a:xfrm>
            <a:off x="822960" y="1600200"/>
            <a:ext cx="3840480" cy="457200"/>
          </a:xfrm>
          <a:prstGeom prst="rect">
            <a:avLst/>
          </a:prstGeom>
          <a:noFill/>
          <a:ln/>
        </p:spPr>
        <p:txBody>
          <a:bodyPr wrap="square" lIns="0" tIns="0" rIns="0" bIns="0" rtlCol="0" anchor="ctr"/>
          <a:lstStyle/>
          <a:p>
            <a:pPr indent="0" marL="0">
              <a:buNone/>
            </a:pPr>
            <a:r>
              <a:rPr lang="en-US" sz="1600" b="1" dirty="0">
                <a:solidFill>
                  <a:srgbClr val="FFFFFF"/>
                </a:solidFill>
                <a:latin typeface="Noto Serif CJK SC" pitchFamily="34" charset="0"/>
                <a:ea typeface="Noto Serif CJK SC" pitchFamily="34" charset="-122"/>
                <a:cs typeface="Noto Serif CJK SC" pitchFamily="34" charset="-120"/>
              </a:rPr>
              <a:t>研究目标与内容</a:t>
            </a:r>
            <a:endParaRPr lang="en-US" sz="1600" dirty="0"/>
          </a:p>
        </p:txBody>
      </p:sp>
      <p:sp>
        <p:nvSpPr>
          <p:cNvPr id="9" name="Text 7"/>
          <p:cNvSpPr/>
          <p:nvPr/>
        </p:nvSpPr>
        <p:spPr>
          <a:xfrm>
            <a:off x="868680" y="2240280"/>
            <a:ext cx="3794760" cy="3703320"/>
          </a:xfrm>
          <a:prstGeom prst="rect">
            <a:avLst/>
          </a:prstGeom>
          <a:noFill/>
          <a:ln/>
        </p:spPr>
        <p:txBody>
          <a:bodyPr wrap="square" lIns="0" tIns="0" rIns="0" bIns="0" rtlCol="0" anchor="ctr"/>
          <a:lstStyle/>
          <a:p>
            <a:pPr indent="0" marL="0">
              <a:lnSpc>
                <a:spcPct val="110000"/>
              </a:lnSpc>
              <a:spcAft>
                <a:spcPts val="400"/>
              </a:spcAft>
              <a:buNone/>
            </a:pPr>
            <a:r>
              <a:rPr lang="en-US" sz="1400" b="1" dirty="0">
                <a:solidFill>
                  <a:srgbClr val="2C7A8C"/>
                </a:solidFill>
                <a:latin typeface="Noto Sans CJK SC" pitchFamily="34" charset="0"/>
                <a:ea typeface="Noto Sans CJK SC" pitchFamily="34" charset="-122"/>
                <a:cs typeface="Noto Sans CJK SC" pitchFamily="34" charset="-120"/>
              </a:rPr>
              <a:t>总目标</a:t>
            </a:r>
            <a:endParaRPr lang="en-US" sz="1400" dirty="0"/>
          </a:p>
          <a:p>
            <a:pPr indent="0" marL="0">
              <a:lnSpc>
                <a:spcPct val="110000"/>
              </a:lnSpc>
              <a:spcAft>
                <a:spcPts val="1000"/>
              </a:spcAft>
              <a:buNone/>
            </a:pPr>
            <a:r>
              <a:rPr lang="en-US" sz="1300" dirty="0">
                <a:solidFill>
                  <a:srgbClr val="1E293B"/>
                </a:solidFill>
                <a:latin typeface="Noto Sans CJK SC" pitchFamily="34" charset="0"/>
                <a:ea typeface="Noto Sans CJK SC" pitchFamily="34" charset="-122"/>
                <a:cs typeface="Noto Sans CJK SC" pitchFamily="34" charset="-120"/>
              </a:rPr>
              <a:t>构建融合动态路网结构与外部因素的时空预测模型，实现 10–30 分钟客流预测。</a:t>
            </a:r>
            <a:endParaRPr lang="en-US" sz="1400" dirty="0"/>
          </a:p>
          <a:p>
            <a:pPr indent="0" marL="0">
              <a:lnSpc>
                <a:spcPct val="110000"/>
              </a:lnSpc>
              <a:spcAft>
                <a:spcPts val="400"/>
              </a:spcAft>
              <a:buNone/>
            </a:pPr>
            <a:r>
              <a:rPr lang="en-US" sz="1400" b="1" dirty="0">
                <a:solidFill>
                  <a:srgbClr val="2C7A8C"/>
                </a:solidFill>
                <a:latin typeface="Noto Sans CJK SC" pitchFamily="34" charset="0"/>
                <a:ea typeface="Noto Sans CJK SC" pitchFamily="34" charset="-122"/>
                <a:cs typeface="Noto Sans CJK SC" pitchFamily="34" charset="-120"/>
              </a:rPr>
              <a:t>具体内容</a:t>
            </a:r>
            <a:endParaRPr lang="en-US" sz="1400" dirty="0"/>
          </a:p>
          <a:p>
            <a:pPr indent="0" marL="0">
              <a:lnSpc>
                <a:spcPct val="110000"/>
              </a:lnSpc>
              <a:spcAft>
                <a:spcPts val="600"/>
              </a:spcAft>
              <a:buNone/>
            </a:pPr>
            <a:r>
              <a:rPr lang="en-US" sz="1300" dirty="0">
                <a:solidFill>
                  <a:srgbClr val="1E293B"/>
                </a:solidFill>
                <a:latin typeface="Noto Sans CJK SC" pitchFamily="34" charset="0"/>
                <a:ea typeface="Noto Sans CJK SC" pitchFamily="34" charset="-122"/>
                <a:cs typeface="Noto Sans CJK SC" pitchFamily="34" charset="-120"/>
              </a:rPr>
              <a:t>① 时空数据建模与图结构构建</a:t>
            </a:r>
            <a:endParaRPr lang="en-US" sz="1400" dirty="0"/>
          </a:p>
          <a:p>
            <a:pPr indent="0" marL="0">
              <a:lnSpc>
                <a:spcPct val="110000"/>
              </a:lnSpc>
              <a:spcAft>
                <a:spcPts val="600"/>
              </a:spcAft>
              <a:buNone/>
            </a:pPr>
            <a:r>
              <a:rPr lang="en-US" sz="1300" dirty="0">
                <a:solidFill>
                  <a:srgbClr val="1E293B"/>
                </a:solidFill>
                <a:latin typeface="Noto Sans CJK SC" pitchFamily="34" charset="0"/>
                <a:ea typeface="Noto Sans CJK SC" pitchFamily="34" charset="-122"/>
                <a:cs typeface="Noto Sans CJK SC" pitchFamily="34" charset="-120"/>
              </a:rPr>
              <a:t>② 动态时空图神经网络设计</a:t>
            </a:r>
            <a:endParaRPr lang="en-US" sz="1400" dirty="0"/>
          </a:p>
          <a:p>
            <a:pPr indent="0" marL="0">
              <a:lnSpc>
                <a:spcPct val="110000"/>
              </a:lnSpc>
              <a:spcAft>
                <a:spcPts val="600"/>
              </a:spcAft>
              <a:buNone/>
            </a:pPr>
            <a:r>
              <a:rPr lang="en-US" sz="1300" dirty="0">
                <a:solidFill>
                  <a:srgbClr val="1E293B"/>
                </a:solidFill>
                <a:latin typeface="Noto Sans CJK SC" pitchFamily="34" charset="0"/>
                <a:ea typeface="Noto Sans CJK SC" pitchFamily="34" charset="-122"/>
                <a:cs typeface="Noto Sans CJK SC" pitchFamily="34" charset="-120"/>
              </a:rPr>
              <a:t>③ 外部因素融合与注意力机制</a:t>
            </a:r>
            <a:endParaRPr lang="en-US" sz="1400" dirty="0"/>
          </a:p>
          <a:p>
            <a:pPr indent="0" marL="0">
              <a:lnSpc>
                <a:spcPct val="110000"/>
              </a:lnSpc>
              <a:buNone/>
            </a:pPr>
            <a:r>
              <a:rPr lang="en-US" sz="1300" dirty="0">
                <a:solidFill>
                  <a:srgbClr val="1E293B"/>
                </a:solidFill>
                <a:latin typeface="Noto Sans CJK SC" pitchFamily="34" charset="0"/>
                <a:ea typeface="Noto Sans CJK SC" pitchFamily="34" charset="-122"/>
                <a:cs typeface="Noto Sans CJK SC" pitchFamily="34" charset="-120"/>
              </a:rPr>
              <a:t>④ 对比 / 消融 / 案例实验验证</a:t>
            </a:r>
            <a:endParaRPr lang="en-US" sz="1400" dirty="0"/>
          </a:p>
        </p:txBody>
      </p:sp>
      <p:sp>
        <p:nvSpPr>
          <p:cNvPr id="10" name="Text 8"/>
          <p:cNvSpPr/>
          <p:nvPr/>
        </p:nvSpPr>
        <p:spPr>
          <a:xfrm>
            <a:off x="5212080" y="1691640"/>
            <a:ext cx="5486400" cy="365760"/>
          </a:xfrm>
          <a:prstGeom prst="rect">
            <a:avLst/>
          </a:prstGeom>
          <a:noFill/>
          <a:ln/>
        </p:spPr>
        <p:txBody>
          <a:bodyPr wrap="square" lIns="0" tIns="0" rIns="0" bIns="0" rtlCol="0" anchor="ctr"/>
          <a:lstStyle/>
          <a:p>
            <a:pPr indent="0" marL="0">
              <a:buNone/>
            </a:pPr>
            <a:r>
              <a:rPr lang="en-US" sz="1600" b="1" dirty="0">
                <a:solidFill>
                  <a:srgbClr val="16263F"/>
                </a:solidFill>
                <a:latin typeface="Noto Serif CJK SC" pitchFamily="34" charset="0"/>
                <a:ea typeface="Noto Serif CJK SC" pitchFamily="34" charset="-122"/>
                <a:cs typeface="Noto Serif CJK SC" pitchFamily="34" charset="-120"/>
              </a:rPr>
              <a:t>技术路线</a:t>
            </a:r>
            <a:endParaRPr lang="en-US" sz="1600" dirty="0"/>
          </a:p>
        </p:txBody>
      </p:sp>
      <p:sp>
        <p:nvSpPr>
          <p:cNvPr id="11" name="Shape 9"/>
          <p:cNvSpPr/>
          <p:nvPr/>
        </p:nvSpPr>
        <p:spPr>
          <a:xfrm>
            <a:off x="5257800" y="2148840"/>
            <a:ext cx="420624" cy="420624"/>
          </a:xfrm>
          <a:prstGeom prst="ellipse">
            <a:avLst/>
          </a:prstGeom>
          <a:solidFill>
            <a:srgbClr val="2C7A8C"/>
          </a:solidFill>
          <a:ln/>
        </p:spPr>
      </p:sp>
      <p:sp>
        <p:nvSpPr>
          <p:cNvPr id="12" name="Text 10"/>
          <p:cNvSpPr/>
          <p:nvPr/>
        </p:nvSpPr>
        <p:spPr>
          <a:xfrm>
            <a:off x="5257800" y="2148840"/>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Noto Serif CJK SC" pitchFamily="34" charset="0"/>
                <a:ea typeface="Noto Serif CJK SC" pitchFamily="34" charset="-122"/>
                <a:cs typeface="Noto Serif CJK SC" pitchFamily="34" charset="-120"/>
              </a:rPr>
              <a:t>1</a:t>
            </a:r>
            <a:endParaRPr lang="en-US" sz="1600" dirty="0"/>
          </a:p>
        </p:txBody>
      </p:sp>
      <p:sp>
        <p:nvSpPr>
          <p:cNvPr id="13" name="Shape 11"/>
          <p:cNvSpPr/>
          <p:nvPr/>
        </p:nvSpPr>
        <p:spPr>
          <a:xfrm>
            <a:off x="5897880" y="2130552"/>
            <a:ext cx="5623560" cy="658368"/>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4" name="Text 12"/>
          <p:cNvSpPr/>
          <p:nvPr/>
        </p:nvSpPr>
        <p:spPr>
          <a:xfrm>
            <a:off x="6053328" y="2130552"/>
            <a:ext cx="2743200" cy="658368"/>
          </a:xfrm>
          <a:prstGeom prst="rect">
            <a:avLst/>
          </a:prstGeom>
          <a:noFill/>
          <a:ln/>
        </p:spPr>
        <p:txBody>
          <a:bodyPr wrap="square" lIns="0" tIns="0" rIns="0" bIns="0" rtlCol="0" anchor="ctr"/>
          <a:lstStyle/>
          <a:p>
            <a:pPr indent="0" marL="0">
              <a:buNone/>
            </a:pPr>
            <a:r>
              <a:rPr lang="en-US" sz="1350" b="1" dirty="0">
                <a:solidFill>
                  <a:srgbClr val="16263F"/>
                </a:solidFill>
                <a:latin typeface="Noto Sans CJK SC" pitchFamily="34" charset="0"/>
                <a:ea typeface="Noto Sans CJK SC" pitchFamily="34" charset="-122"/>
                <a:cs typeface="Noto Sans CJK SC" pitchFamily="34" charset="-120"/>
              </a:rPr>
              <a:t>数据采集与清洗</a:t>
            </a:r>
            <a:endParaRPr lang="en-US" sz="1350" dirty="0"/>
          </a:p>
        </p:txBody>
      </p:sp>
      <p:sp>
        <p:nvSpPr>
          <p:cNvPr id="15" name="Text 13"/>
          <p:cNvSpPr/>
          <p:nvPr/>
        </p:nvSpPr>
        <p:spPr>
          <a:xfrm>
            <a:off x="8549640" y="2130552"/>
            <a:ext cx="2880360" cy="658368"/>
          </a:xfrm>
          <a:prstGeom prst="rect">
            <a:avLst/>
          </a:prstGeom>
          <a:noFill/>
          <a:ln/>
        </p:spPr>
        <p:txBody>
          <a:bodyPr wrap="square" lIns="0" tIns="0" rIns="0" bIns="0" rtlCol="0" anchor="ctr"/>
          <a:lstStyle/>
          <a:p>
            <a:pPr indent="0" marL="0">
              <a:buNone/>
            </a:pPr>
            <a:r>
              <a:rPr lang="en-US" sz="1150" dirty="0">
                <a:solidFill>
                  <a:srgbClr val="5B6B82"/>
                </a:solidFill>
                <a:latin typeface="Noto Sans CJK SC" pitchFamily="34" charset="0"/>
                <a:ea typeface="Noto Sans CJK SC" pitchFamily="34" charset="-122"/>
                <a:cs typeface="Noto Sans CJK SC" pitchFamily="34" charset="-120"/>
              </a:rPr>
              <a:t>AFC 刷卡 / 天气 / 日历，分钟级聚合</a:t>
            </a:r>
            <a:endParaRPr lang="en-US" sz="1150" dirty="0"/>
          </a:p>
        </p:txBody>
      </p:sp>
      <p:sp>
        <p:nvSpPr>
          <p:cNvPr id="16" name="Shape 14"/>
          <p:cNvSpPr/>
          <p:nvPr/>
        </p:nvSpPr>
        <p:spPr>
          <a:xfrm>
            <a:off x="5468112" y="2569464"/>
            <a:ext cx="0" cy="384048"/>
          </a:xfrm>
          <a:prstGeom prst="line">
            <a:avLst/>
          </a:prstGeom>
          <a:noFill/>
          <a:ln w="19050">
            <a:solidFill>
              <a:srgbClr val="2C7A8C"/>
            </a:solidFill>
            <a:prstDash val="solid"/>
          </a:ln>
        </p:spPr>
      </p:sp>
      <p:sp>
        <p:nvSpPr>
          <p:cNvPr id="17" name="Shape 15"/>
          <p:cNvSpPr/>
          <p:nvPr/>
        </p:nvSpPr>
        <p:spPr>
          <a:xfrm>
            <a:off x="5257800" y="2953512"/>
            <a:ext cx="420624" cy="420624"/>
          </a:xfrm>
          <a:prstGeom prst="ellipse">
            <a:avLst/>
          </a:prstGeom>
          <a:solidFill>
            <a:srgbClr val="2C7A8C"/>
          </a:solidFill>
          <a:ln/>
        </p:spPr>
      </p:sp>
      <p:sp>
        <p:nvSpPr>
          <p:cNvPr id="18" name="Text 16"/>
          <p:cNvSpPr/>
          <p:nvPr/>
        </p:nvSpPr>
        <p:spPr>
          <a:xfrm>
            <a:off x="5257800" y="2953512"/>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Noto Serif CJK SC" pitchFamily="34" charset="0"/>
                <a:ea typeface="Noto Serif CJK SC" pitchFamily="34" charset="-122"/>
                <a:cs typeface="Noto Serif CJK SC" pitchFamily="34" charset="-120"/>
              </a:rPr>
              <a:t>2</a:t>
            </a:r>
            <a:endParaRPr lang="en-US" sz="1600" dirty="0"/>
          </a:p>
        </p:txBody>
      </p:sp>
      <p:sp>
        <p:nvSpPr>
          <p:cNvPr id="19" name="Shape 17"/>
          <p:cNvSpPr/>
          <p:nvPr/>
        </p:nvSpPr>
        <p:spPr>
          <a:xfrm>
            <a:off x="5897880" y="2935224"/>
            <a:ext cx="5623560" cy="658368"/>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20" name="Text 18"/>
          <p:cNvSpPr/>
          <p:nvPr/>
        </p:nvSpPr>
        <p:spPr>
          <a:xfrm>
            <a:off x="6053328" y="2935224"/>
            <a:ext cx="2743200" cy="658368"/>
          </a:xfrm>
          <a:prstGeom prst="rect">
            <a:avLst/>
          </a:prstGeom>
          <a:noFill/>
          <a:ln/>
        </p:spPr>
        <p:txBody>
          <a:bodyPr wrap="square" lIns="0" tIns="0" rIns="0" bIns="0" rtlCol="0" anchor="ctr"/>
          <a:lstStyle/>
          <a:p>
            <a:pPr indent="0" marL="0">
              <a:buNone/>
            </a:pPr>
            <a:r>
              <a:rPr lang="en-US" sz="1350" b="1" dirty="0">
                <a:solidFill>
                  <a:srgbClr val="16263F"/>
                </a:solidFill>
                <a:latin typeface="Noto Sans CJK SC" pitchFamily="34" charset="0"/>
                <a:ea typeface="Noto Sans CJK SC" pitchFamily="34" charset="-122"/>
                <a:cs typeface="Noto Sans CJK SC" pitchFamily="34" charset="-120"/>
              </a:rPr>
              <a:t>图结构构建</a:t>
            </a:r>
            <a:endParaRPr lang="en-US" sz="1350" dirty="0"/>
          </a:p>
        </p:txBody>
      </p:sp>
      <p:sp>
        <p:nvSpPr>
          <p:cNvPr id="21" name="Text 19"/>
          <p:cNvSpPr/>
          <p:nvPr/>
        </p:nvSpPr>
        <p:spPr>
          <a:xfrm>
            <a:off x="8549640" y="2935224"/>
            <a:ext cx="2880360" cy="658368"/>
          </a:xfrm>
          <a:prstGeom prst="rect">
            <a:avLst/>
          </a:prstGeom>
          <a:noFill/>
          <a:ln/>
        </p:spPr>
        <p:txBody>
          <a:bodyPr wrap="square" lIns="0" tIns="0" rIns="0" bIns="0" rtlCol="0" anchor="ctr"/>
          <a:lstStyle/>
          <a:p>
            <a:pPr indent="0" marL="0">
              <a:buNone/>
            </a:pPr>
            <a:r>
              <a:rPr lang="en-US" sz="1150" dirty="0">
                <a:solidFill>
                  <a:srgbClr val="5B6B82"/>
                </a:solidFill>
                <a:latin typeface="Noto Sans CJK SC" pitchFamily="34" charset="0"/>
                <a:ea typeface="Noto Sans CJK SC" pitchFamily="34" charset="-122"/>
                <a:cs typeface="Noto Sans CJK SC" pitchFamily="34" charset="-120"/>
              </a:rPr>
              <a:t>物理邻接 + 客流相似度双重图</a:t>
            </a:r>
            <a:endParaRPr lang="en-US" sz="1150" dirty="0"/>
          </a:p>
        </p:txBody>
      </p:sp>
      <p:sp>
        <p:nvSpPr>
          <p:cNvPr id="22" name="Shape 20"/>
          <p:cNvSpPr/>
          <p:nvPr/>
        </p:nvSpPr>
        <p:spPr>
          <a:xfrm>
            <a:off x="5468112" y="3374136"/>
            <a:ext cx="0" cy="384048"/>
          </a:xfrm>
          <a:prstGeom prst="line">
            <a:avLst/>
          </a:prstGeom>
          <a:noFill/>
          <a:ln w="19050">
            <a:solidFill>
              <a:srgbClr val="2C7A8C"/>
            </a:solidFill>
            <a:prstDash val="solid"/>
          </a:ln>
        </p:spPr>
      </p:sp>
      <p:sp>
        <p:nvSpPr>
          <p:cNvPr id="23" name="Shape 21"/>
          <p:cNvSpPr/>
          <p:nvPr/>
        </p:nvSpPr>
        <p:spPr>
          <a:xfrm>
            <a:off x="5257800" y="3758184"/>
            <a:ext cx="420624" cy="420624"/>
          </a:xfrm>
          <a:prstGeom prst="ellipse">
            <a:avLst/>
          </a:prstGeom>
          <a:solidFill>
            <a:srgbClr val="2C7A8C"/>
          </a:solidFill>
          <a:ln/>
        </p:spPr>
      </p:sp>
      <p:sp>
        <p:nvSpPr>
          <p:cNvPr id="24" name="Text 22"/>
          <p:cNvSpPr/>
          <p:nvPr/>
        </p:nvSpPr>
        <p:spPr>
          <a:xfrm>
            <a:off x="5257800" y="3758184"/>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Noto Serif CJK SC" pitchFamily="34" charset="0"/>
                <a:ea typeface="Noto Serif CJK SC" pitchFamily="34" charset="-122"/>
                <a:cs typeface="Noto Serif CJK SC" pitchFamily="34" charset="-120"/>
              </a:rPr>
              <a:t>3</a:t>
            </a:r>
            <a:endParaRPr lang="en-US" sz="1600" dirty="0"/>
          </a:p>
        </p:txBody>
      </p:sp>
      <p:sp>
        <p:nvSpPr>
          <p:cNvPr id="25" name="Shape 23"/>
          <p:cNvSpPr/>
          <p:nvPr/>
        </p:nvSpPr>
        <p:spPr>
          <a:xfrm>
            <a:off x="5897880" y="3739896"/>
            <a:ext cx="5623560" cy="658368"/>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26" name="Text 24"/>
          <p:cNvSpPr/>
          <p:nvPr/>
        </p:nvSpPr>
        <p:spPr>
          <a:xfrm>
            <a:off x="6053328" y="3739896"/>
            <a:ext cx="2743200" cy="658368"/>
          </a:xfrm>
          <a:prstGeom prst="rect">
            <a:avLst/>
          </a:prstGeom>
          <a:noFill/>
          <a:ln/>
        </p:spPr>
        <p:txBody>
          <a:bodyPr wrap="square" lIns="0" tIns="0" rIns="0" bIns="0" rtlCol="0" anchor="ctr"/>
          <a:lstStyle/>
          <a:p>
            <a:pPr indent="0" marL="0">
              <a:buNone/>
            </a:pPr>
            <a:r>
              <a:rPr lang="en-US" sz="1350" b="1" dirty="0">
                <a:solidFill>
                  <a:srgbClr val="16263F"/>
                </a:solidFill>
                <a:latin typeface="Noto Sans CJK SC" pitchFamily="34" charset="0"/>
                <a:ea typeface="Noto Sans CJK SC" pitchFamily="34" charset="-122"/>
                <a:cs typeface="Noto Sans CJK SC" pitchFamily="34" charset="-120"/>
              </a:rPr>
              <a:t>ST-GNN 建模</a:t>
            </a:r>
            <a:endParaRPr lang="en-US" sz="1350" dirty="0"/>
          </a:p>
        </p:txBody>
      </p:sp>
      <p:sp>
        <p:nvSpPr>
          <p:cNvPr id="27" name="Text 25"/>
          <p:cNvSpPr/>
          <p:nvPr/>
        </p:nvSpPr>
        <p:spPr>
          <a:xfrm>
            <a:off x="8549640" y="3739896"/>
            <a:ext cx="2880360" cy="658368"/>
          </a:xfrm>
          <a:prstGeom prst="rect">
            <a:avLst/>
          </a:prstGeom>
          <a:noFill/>
          <a:ln/>
        </p:spPr>
        <p:txBody>
          <a:bodyPr wrap="square" lIns="0" tIns="0" rIns="0" bIns="0" rtlCol="0" anchor="ctr"/>
          <a:lstStyle/>
          <a:p>
            <a:pPr indent="0" marL="0">
              <a:buNone/>
            </a:pPr>
            <a:r>
              <a:rPr lang="en-US" sz="1150" dirty="0">
                <a:solidFill>
                  <a:srgbClr val="5B6B82"/>
                </a:solidFill>
                <a:latin typeface="Noto Sans CJK SC" pitchFamily="34" charset="0"/>
                <a:ea typeface="Noto Sans CJK SC" pitchFamily="34" charset="-122"/>
                <a:cs typeface="Noto Sans CJK SC" pitchFamily="34" charset="-120"/>
              </a:rPr>
              <a:t>图卷积捕空间 + 时间卷积捕趋势</a:t>
            </a:r>
            <a:endParaRPr lang="en-US" sz="1150" dirty="0"/>
          </a:p>
        </p:txBody>
      </p:sp>
      <p:sp>
        <p:nvSpPr>
          <p:cNvPr id="28" name="Shape 26"/>
          <p:cNvSpPr/>
          <p:nvPr/>
        </p:nvSpPr>
        <p:spPr>
          <a:xfrm>
            <a:off x="5468112" y="4178808"/>
            <a:ext cx="0" cy="384048"/>
          </a:xfrm>
          <a:prstGeom prst="line">
            <a:avLst/>
          </a:prstGeom>
          <a:noFill/>
          <a:ln w="19050">
            <a:solidFill>
              <a:srgbClr val="2C7A8C"/>
            </a:solidFill>
            <a:prstDash val="solid"/>
          </a:ln>
        </p:spPr>
      </p:sp>
      <p:sp>
        <p:nvSpPr>
          <p:cNvPr id="29" name="Shape 27"/>
          <p:cNvSpPr/>
          <p:nvPr/>
        </p:nvSpPr>
        <p:spPr>
          <a:xfrm>
            <a:off x="5257800" y="4562856"/>
            <a:ext cx="420624" cy="420624"/>
          </a:xfrm>
          <a:prstGeom prst="ellipse">
            <a:avLst/>
          </a:prstGeom>
          <a:solidFill>
            <a:srgbClr val="2C7A8C"/>
          </a:solidFill>
          <a:ln/>
        </p:spPr>
      </p:sp>
      <p:sp>
        <p:nvSpPr>
          <p:cNvPr id="30" name="Text 28"/>
          <p:cNvSpPr/>
          <p:nvPr/>
        </p:nvSpPr>
        <p:spPr>
          <a:xfrm>
            <a:off x="5257800" y="4562856"/>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Noto Serif CJK SC" pitchFamily="34" charset="0"/>
                <a:ea typeface="Noto Serif CJK SC" pitchFamily="34" charset="-122"/>
                <a:cs typeface="Noto Serif CJK SC" pitchFamily="34" charset="-120"/>
              </a:rPr>
              <a:t>4</a:t>
            </a:r>
            <a:endParaRPr lang="en-US" sz="1600" dirty="0"/>
          </a:p>
        </p:txBody>
      </p:sp>
      <p:sp>
        <p:nvSpPr>
          <p:cNvPr id="31" name="Shape 29"/>
          <p:cNvSpPr/>
          <p:nvPr/>
        </p:nvSpPr>
        <p:spPr>
          <a:xfrm>
            <a:off x="5897880" y="4544568"/>
            <a:ext cx="5623560" cy="658368"/>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32" name="Text 30"/>
          <p:cNvSpPr/>
          <p:nvPr/>
        </p:nvSpPr>
        <p:spPr>
          <a:xfrm>
            <a:off x="6053328" y="4544568"/>
            <a:ext cx="2743200" cy="658368"/>
          </a:xfrm>
          <a:prstGeom prst="rect">
            <a:avLst/>
          </a:prstGeom>
          <a:noFill/>
          <a:ln/>
        </p:spPr>
        <p:txBody>
          <a:bodyPr wrap="square" lIns="0" tIns="0" rIns="0" bIns="0" rtlCol="0" anchor="ctr"/>
          <a:lstStyle/>
          <a:p>
            <a:pPr indent="0" marL="0">
              <a:buNone/>
            </a:pPr>
            <a:r>
              <a:rPr lang="en-US" sz="1350" b="1" dirty="0">
                <a:solidFill>
                  <a:srgbClr val="16263F"/>
                </a:solidFill>
                <a:latin typeface="Noto Sans CJK SC" pitchFamily="34" charset="0"/>
                <a:ea typeface="Noto Sans CJK SC" pitchFamily="34" charset="-122"/>
                <a:cs typeface="Noto Sans CJK SC" pitchFamily="34" charset="-120"/>
              </a:rPr>
              <a:t>外部因素融合</a:t>
            </a:r>
            <a:endParaRPr lang="en-US" sz="1350" dirty="0"/>
          </a:p>
        </p:txBody>
      </p:sp>
      <p:sp>
        <p:nvSpPr>
          <p:cNvPr id="33" name="Text 31"/>
          <p:cNvSpPr/>
          <p:nvPr/>
        </p:nvSpPr>
        <p:spPr>
          <a:xfrm>
            <a:off x="8549640" y="4544568"/>
            <a:ext cx="2880360" cy="658368"/>
          </a:xfrm>
          <a:prstGeom prst="rect">
            <a:avLst/>
          </a:prstGeom>
          <a:noFill/>
          <a:ln/>
        </p:spPr>
        <p:txBody>
          <a:bodyPr wrap="square" lIns="0" tIns="0" rIns="0" bIns="0" rtlCol="0" anchor="ctr"/>
          <a:lstStyle/>
          <a:p>
            <a:pPr indent="0" marL="0">
              <a:buNone/>
            </a:pPr>
            <a:r>
              <a:rPr lang="en-US" sz="1150" dirty="0">
                <a:solidFill>
                  <a:srgbClr val="5B6B82"/>
                </a:solidFill>
                <a:latin typeface="Noto Sans CJK SC" pitchFamily="34" charset="0"/>
                <a:ea typeface="Noto Sans CJK SC" pitchFamily="34" charset="-122"/>
                <a:cs typeface="Noto Sans CJK SC" pitchFamily="34" charset="-120"/>
              </a:rPr>
              <a:t>注意力加权天气、时段、事件</a:t>
            </a:r>
            <a:endParaRPr lang="en-US" sz="1150" dirty="0"/>
          </a:p>
        </p:txBody>
      </p:sp>
      <p:sp>
        <p:nvSpPr>
          <p:cNvPr id="34" name="Shape 32"/>
          <p:cNvSpPr/>
          <p:nvPr/>
        </p:nvSpPr>
        <p:spPr>
          <a:xfrm>
            <a:off x="5468112" y="4983480"/>
            <a:ext cx="0" cy="384048"/>
          </a:xfrm>
          <a:prstGeom prst="line">
            <a:avLst/>
          </a:prstGeom>
          <a:noFill/>
          <a:ln w="19050">
            <a:solidFill>
              <a:srgbClr val="2C7A8C"/>
            </a:solidFill>
            <a:prstDash val="solid"/>
          </a:ln>
        </p:spPr>
      </p:sp>
      <p:sp>
        <p:nvSpPr>
          <p:cNvPr id="35" name="Shape 33"/>
          <p:cNvSpPr/>
          <p:nvPr/>
        </p:nvSpPr>
        <p:spPr>
          <a:xfrm>
            <a:off x="5257800" y="5367528"/>
            <a:ext cx="420624" cy="420624"/>
          </a:xfrm>
          <a:prstGeom prst="ellipse">
            <a:avLst/>
          </a:prstGeom>
          <a:solidFill>
            <a:srgbClr val="2C7A8C"/>
          </a:solidFill>
          <a:ln/>
        </p:spPr>
      </p:sp>
      <p:sp>
        <p:nvSpPr>
          <p:cNvPr id="36" name="Text 34"/>
          <p:cNvSpPr/>
          <p:nvPr/>
        </p:nvSpPr>
        <p:spPr>
          <a:xfrm>
            <a:off x="5257800" y="5367528"/>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Noto Serif CJK SC" pitchFamily="34" charset="0"/>
                <a:ea typeface="Noto Serif CJK SC" pitchFamily="34" charset="-122"/>
                <a:cs typeface="Noto Serif CJK SC" pitchFamily="34" charset="-120"/>
              </a:rPr>
              <a:t>5</a:t>
            </a:r>
            <a:endParaRPr lang="en-US" sz="1600" dirty="0"/>
          </a:p>
        </p:txBody>
      </p:sp>
      <p:sp>
        <p:nvSpPr>
          <p:cNvPr id="37" name="Shape 35"/>
          <p:cNvSpPr/>
          <p:nvPr/>
        </p:nvSpPr>
        <p:spPr>
          <a:xfrm>
            <a:off x="5897880" y="5349240"/>
            <a:ext cx="5623560" cy="658368"/>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38" name="Text 36"/>
          <p:cNvSpPr/>
          <p:nvPr/>
        </p:nvSpPr>
        <p:spPr>
          <a:xfrm>
            <a:off x="6053328" y="5349240"/>
            <a:ext cx="2743200" cy="658368"/>
          </a:xfrm>
          <a:prstGeom prst="rect">
            <a:avLst/>
          </a:prstGeom>
          <a:noFill/>
          <a:ln/>
        </p:spPr>
        <p:txBody>
          <a:bodyPr wrap="square" lIns="0" tIns="0" rIns="0" bIns="0" rtlCol="0" anchor="ctr"/>
          <a:lstStyle/>
          <a:p>
            <a:pPr indent="0" marL="0">
              <a:buNone/>
            </a:pPr>
            <a:r>
              <a:rPr lang="en-US" sz="1350" b="1" dirty="0">
                <a:solidFill>
                  <a:srgbClr val="16263F"/>
                </a:solidFill>
                <a:latin typeface="Noto Sans CJK SC" pitchFamily="34" charset="0"/>
                <a:ea typeface="Noto Sans CJK SC" pitchFamily="34" charset="-122"/>
                <a:cs typeface="Noto Sans CJK SC" pitchFamily="34" charset="-120"/>
              </a:rPr>
              <a:t>预测与评估</a:t>
            </a:r>
            <a:endParaRPr lang="en-US" sz="1350" dirty="0"/>
          </a:p>
        </p:txBody>
      </p:sp>
      <p:sp>
        <p:nvSpPr>
          <p:cNvPr id="39" name="Text 37"/>
          <p:cNvSpPr/>
          <p:nvPr/>
        </p:nvSpPr>
        <p:spPr>
          <a:xfrm>
            <a:off x="8549640" y="5349240"/>
            <a:ext cx="2880360" cy="658368"/>
          </a:xfrm>
          <a:prstGeom prst="rect">
            <a:avLst/>
          </a:prstGeom>
          <a:noFill/>
          <a:ln/>
        </p:spPr>
        <p:txBody>
          <a:bodyPr wrap="square" lIns="0" tIns="0" rIns="0" bIns="0" rtlCol="0" anchor="ctr"/>
          <a:lstStyle/>
          <a:p>
            <a:pPr indent="0" marL="0">
              <a:buNone/>
            </a:pPr>
            <a:r>
              <a:rPr lang="en-US" sz="1150" dirty="0">
                <a:solidFill>
                  <a:srgbClr val="5B6B82"/>
                </a:solidFill>
                <a:latin typeface="Noto Sans CJK SC" pitchFamily="34" charset="0"/>
                <a:ea typeface="Noto Sans CJK SC" pitchFamily="34" charset="-122"/>
                <a:cs typeface="Noto Sans CJK SC" pitchFamily="34" charset="-120"/>
              </a:rPr>
              <a:t>多步预测，MAE/RMSE/MAPE 评价</a:t>
            </a:r>
            <a:endParaRPr lang="en-US" sz="1150" dirty="0"/>
          </a:p>
        </p:txBody>
      </p:sp>
      <p:sp>
        <p:nvSpPr>
          <p:cNvPr id="40" name="Shape 38"/>
          <p:cNvSpPr/>
          <p:nvPr/>
        </p:nvSpPr>
        <p:spPr>
          <a:xfrm>
            <a:off x="640080" y="6419088"/>
            <a:ext cx="10908792" cy="0"/>
          </a:xfrm>
          <a:prstGeom prst="line">
            <a:avLst/>
          </a:prstGeom>
          <a:noFill/>
          <a:ln w="12700">
            <a:solidFill>
              <a:srgbClr val="D9E0EA"/>
            </a:solidFill>
            <a:prstDash val="solid"/>
          </a:ln>
        </p:spPr>
      </p:sp>
      <p:sp>
        <p:nvSpPr>
          <p:cNvPr id="41" name="Text 39"/>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42" name="Text 40"/>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4</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03 · 研究内容与方法</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核心方法：动态时空图神经网络（DST-GNN）</a:t>
            </a:r>
            <a:endParaRPr lang="en-US" sz="2700" dirty="0"/>
          </a:p>
        </p:txBody>
      </p:sp>
      <p:sp>
        <p:nvSpPr>
          <p:cNvPr id="6" name="Shape 4"/>
          <p:cNvSpPr/>
          <p:nvPr/>
        </p:nvSpPr>
        <p:spPr>
          <a:xfrm>
            <a:off x="640080" y="1691640"/>
            <a:ext cx="3502152" cy="379476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7" name="Shape 5"/>
          <p:cNvSpPr/>
          <p:nvPr/>
        </p:nvSpPr>
        <p:spPr>
          <a:xfrm>
            <a:off x="640080" y="1691640"/>
            <a:ext cx="3502152" cy="777240"/>
          </a:xfrm>
          <a:prstGeom prst="rect">
            <a:avLst/>
          </a:prstGeom>
          <a:solidFill>
            <a:srgbClr val="1F3A5F"/>
          </a:solidFill>
          <a:ln/>
        </p:spPr>
      </p:sp>
      <p:sp>
        <p:nvSpPr>
          <p:cNvPr id="8" name="Text 6"/>
          <p:cNvSpPr/>
          <p:nvPr/>
        </p:nvSpPr>
        <p:spPr>
          <a:xfrm>
            <a:off x="640080" y="1737360"/>
            <a:ext cx="3502152" cy="411480"/>
          </a:xfrm>
          <a:prstGeom prst="rect">
            <a:avLst/>
          </a:prstGeom>
          <a:noFill/>
          <a:ln/>
        </p:spPr>
        <p:txBody>
          <a:bodyPr wrap="square" lIns="0" tIns="0" rIns="0" bIns="0" rtlCol="0" anchor="ctr"/>
          <a:lstStyle/>
          <a:p>
            <a:pPr algn="ctr" indent="0" marL="0">
              <a:buNone/>
            </a:pPr>
            <a:r>
              <a:rPr lang="en-US" sz="1800" b="1" dirty="0">
                <a:solidFill>
                  <a:srgbClr val="FFFFFF"/>
                </a:solidFill>
                <a:latin typeface="Noto Serif CJK SC" pitchFamily="34" charset="0"/>
                <a:ea typeface="Noto Serif CJK SC" pitchFamily="34" charset="-122"/>
                <a:cs typeface="Noto Serif CJK SC" pitchFamily="34" charset="-120"/>
              </a:rPr>
              <a:t>输入层</a:t>
            </a:r>
            <a:endParaRPr lang="en-US" sz="1800" dirty="0"/>
          </a:p>
        </p:txBody>
      </p:sp>
      <p:sp>
        <p:nvSpPr>
          <p:cNvPr id="9" name="Text 7"/>
          <p:cNvSpPr/>
          <p:nvPr/>
        </p:nvSpPr>
        <p:spPr>
          <a:xfrm>
            <a:off x="640080" y="2121408"/>
            <a:ext cx="3502152" cy="274320"/>
          </a:xfrm>
          <a:prstGeom prst="rect">
            <a:avLst/>
          </a:prstGeom>
          <a:noFill/>
          <a:ln/>
        </p:spPr>
        <p:txBody>
          <a:bodyPr wrap="square" lIns="0" tIns="0" rIns="0" bIns="0" rtlCol="0" anchor="ctr"/>
          <a:lstStyle/>
          <a:p>
            <a:pPr algn="ctr" indent="0" marL="0">
              <a:buNone/>
            </a:pPr>
            <a:r>
              <a:rPr lang="en-US" sz="1100" spc="200" kern="0" dirty="0">
                <a:solidFill>
                  <a:srgbClr val="E8EEF5"/>
                </a:solidFill>
                <a:latin typeface="Noto Sans CJK SC" pitchFamily="34" charset="0"/>
                <a:ea typeface="Noto Sans CJK SC" pitchFamily="34" charset="-122"/>
                <a:cs typeface="Noto Sans CJK SC" pitchFamily="34" charset="-120"/>
              </a:rPr>
              <a:t>Input</a:t>
            </a:r>
            <a:endParaRPr lang="en-US" sz="1100" dirty="0"/>
          </a:p>
        </p:txBody>
      </p:sp>
      <p:sp>
        <p:nvSpPr>
          <p:cNvPr id="10" name="Text 8"/>
          <p:cNvSpPr/>
          <p:nvPr/>
        </p:nvSpPr>
        <p:spPr>
          <a:xfrm>
            <a:off x="868680" y="2697480"/>
            <a:ext cx="3044952" cy="2651760"/>
          </a:xfrm>
          <a:prstGeom prst="rect">
            <a:avLst/>
          </a:prstGeom>
          <a:noFill/>
          <a:ln/>
        </p:spPr>
        <p:txBody>
          <a:bodyPr wrap="square" lIns="0" tIns="0" rIns="0" bIns="0" rtlCol="0" anchor="ctr"/>
          <a:lstStyle/>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历史客流张量 X∈ℝ^{N×T×C}</a:t>
            </a:r>
            <a:endParaRPr lang="en-US" sz="1250" dirty="0"/>
          </a:p>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路网双重图 A_phy / A_sim</a:t>
            </a:r>
            <a:endParaRPr lang="en-US" sz="1250" dirty="0"/>
          </a:p>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外部因素：天气 / 时段 / 事件</a:t>
            </a:r>
            <a:endParaRPr lang="en-US" sz="1250" dirty="0"/>
          </a:p>
        </p:txBody>
      </p:sp>
      <p:sp>
        <p:nvSpPr>
          <p:cNvPr id="11" name="Shape 9"/>
          <p:cNvSpPr/>
          <p:nvPr/>
        </p:nvSpPr>
        <p:spPr>
          <a:xfrm>
            <a:off x="4343400" y="1691640"/>
            <a:ext cx="3502152" cy="379476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2" name="Shape 10"/>
          <p:cNvSpPr/>
          <p:nvPr/>
        </p:nvSpPr>
        <p:spPr>
          <a:xfrm>
            <a:off x="4343400" y="1691640"/>
            <a:ext cx="3502152" cy="777240"/>
          </a:xfrm>
          <a:prstGeom prst="rect">
            <a:avLst/>
          </a:prstGeom>
          <a:solidFill>
            <a:srgbClr val="2C7A8C"/>
          </a:solidFill>
          <a:ln/>
        </p:spPr>
      </p:sp>
      <p:sp>
        <p:nvSpPr>
          <p:cNvPr id="13" name="Text 11"/>
          <p:cNvSpPr/>
          <p:nvPr/>
        </p:nvSpPr>
        <p:spPr>
          <a:xfrm>
            <a:off x="4343400" y="1737360"/>
            <a:ext cx="3502152" cy="411480"/>
          </a:xfrm>
          <a:prstGeom prst="rect">
            <a:avLst/>
          </a:prstGeom>
          <a:noFill/>
          <a:ln/>
        </p:spPr>
        <p:txBody>
          <a:bodyPr wrap="square" lIns="0" tIns="0" rIns="0" bIns="0" rtlCol="0" anchor="ctr"/>
          <a:lstStyle/>
          <a:p>
            <a:pPr algn="ctr" indent="0" marL="0">
              <a:buNone/>
            </a:pPr>
            <a:r>
              <a:rPr lang="en-US" sz="1800" b="1" dirty="0">
                <a:solidFill>
                  <a:srgbClr val="FFFFFF"/>
                </a:solidFill>
                <a:latin typeface="Noto Serif CJK SC" pitchFamily="34" charset="0"/>
                <a:ea typeface="Noto Serif CJK SC" pitchFamily="34" charset="-122"/>
                <a:cs typeface="Noto Serif CJK SC" pitchFamily="34" charset="-120"/>
              </a:rPr>
              <a:t>时空编码层</a:t>
            </a:r>
            <a:endParaRPr lang="en-US" sz="1800" dirty="0"/>
          </a:p>
        </p:txBody>
      </p:sp>
      <p:sp>
        <p:nvSpPr>
          <p:cNvPr id="14" name="Text 12"/>
          <p:cNvSpPr/>
          <p:nvPr/>
        </p:nvSpPr>
        <p:spPr>
          <a:xfrm>
            <a:off x="4343400" y="2121408"/>
            <a:ext cx="3502152" cy="274320"/>
          </a:xfrm>
          <a:prstGeom prst="rect">
            <a:avLst/>
          </a:prstGeom>
          <a:noFill/>
          <a:ln/>
        </p:spPr>
        <p:txBody>
          <a:bodyPr wrap="square" lIns="0" tIns="0" rIns="0" bIns="0" rtlCol="0" anchor="ctr"/>
          <a:lstStyle/>
          <a:p>
            <a:pPr algn="ctr" indent="0" marL="0">
              <a:buNone/>
            </a:pPr>
            <a:r>
              <a:rPr lang="en-US" sz="1100" spc="200" kern="0" dirty="0">
                <a:solidFill>
                  <a:srgbClr val="E8EEF5"/>
                </a:solidFill>
                <a:latin typeface="Noto Sans CJK SC" pitchFamily="34" charset="0"/>
                <a:ea typeface="Noto Sans CJK SC" pitchFamily="34" charset="-122"/>
                <a:cs typeface="Noto Sans CJK SC" pitchFamily="34" charset="-120"/>
              </a:rPr>
              <a:t>ST-Encoder</a:t>
            </a:r>
            <a:endParaRPr lang="en-US" sz="1100" dirty="0"/>
          </a:p>
        </p:txBody>
      </p:sp>
      <p:sp>
        <p:nvSpPr>
          <p:cNvPr id="15" name="Text 13"/>
          <p:cNvSpPr/>
          <p:nvPr/>
        </p:nvSpPr>
        <p:spPr>
          <a:xfrm>
            <a:off x="4572000" y="2697480"/>
            <a:ext cx="3044952" cy="2651760"/>
          </a:xfrm>
          <a:prstGeom prst="rect">
            <a:avLst/>
          </a:prstGeom>
          <a:noFill/>
          <a:ln/>
        </p:spPr>
        <p:txBody>
          <a:bodyPr wrap="square" lIns="0" tIns="0" rIns="0" bIns="0" rtlCol="0" anchor="ctr"/>
          <a:lstStyle/>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图卷积 GCN：聚合相邻站点空间信息</a:t>
            </a:r>
            <a:endParaRPr lang="en-US" sz="1250" dirty="0"/>
          </a:p>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门控时间卷积：捕捉多尺度趋势</a:t>
            </a:r>
            <a:endParaRPr lang="en-US" sz="1250" dirty="0"/>
          </a:p>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堆叠残差块，缓解梯度衰减</a:t>
            </a:r>
            <a:endParaRPr lang="en-US" sz="1250" dirty="0"/>
          </a:p>
        </p:txBody>
      </p:sp>
      <p:sp>
        <p:nvSpPr>
          <p:cNvPr id="16" name="Shape 14"/>
          <p:cNvSpPr/>
          <p:nvPr/>
        </p:nvSpPr>
        <p:spPr>
          <a:xfrm>
            <a:off x="8046720" y="1691640"/>
            <a:ext cx="3502152" cy="379476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7" name="Shape 15"/>
          <p:cNvSpPr/>
          <p:nvPr/>
        </p:nvSpPr>
        <p:spPr>
          <a:xfrm>
            <a:off x="8046720" y="1691640"/>
            <a:ext cx="3502152" cy="777240"/>
          </a:xfrm>
          <a:prstGeom prst="rect">
            <a:avLst/>
          </a:prstGeom>
          <a:solidFill>
            <a:srgbClr val="C7893B"/>
          </a:solidFill>
          <a:ln/>
        </p:spPr>
      </p:sp>
      <p:sp>
        <p:nvSpPr>
          <p:cNvPr id="18" name="Text 16"/>
          <p:cNvSpPr/>
          <p:nvPr/>
        </p:nvSpPr>
        <p:spPr>
          <a:xfrm>
            <a:off x="8046720" y="1737360"/>
            <a:ext cx="3502152" cy="411480"/>
          </a:xfrm>
          <a:prstGeom prst="rect">
            <a:avLst/>
          </a:prstGeom>
          <a:noFill/>
          <a:ln/>
        </p:spPr>
        <p:txBody>
          <a:bodyPr wrap="square" lIns="0" tIns="0" rIns="0" bIns="0" rtlCol="0" anchor="ctr"/>
          <a:lstStyle/>
          <a:p>
            <a:pPr algn="ctr" indent="0" marL="0">
              <a:buNone/>
            </a:pPr>
            <a:r>
              <a:rPr lang="en-US" sz="1800" b="1" dirty="0">
                <a:solidFill>
                  <a:srgbClr val="FFFFFF"/>
                </a:solidFill>
                <a:latin typeface="Noto Serif CJK SC" pitchFamily="34" charset="0"/>
                <a:ea typeface="Noto Serif CJK SC" pitchFamily="34" charset="-122"/>
                <a:cs typeface="Noto Serif CJK SC" pitchFamily="34" charset="-120"/>
              </a:rPr>
              <a:t>融合与输出层</a:t>
            </a:r>
            <a:endParaRPr lang="en-US" sz="1800" dirty="0"/>
          </a:p>
        </p:txBody>
      </p:sp>
      <p:sp>
        <p:nvSpPr>
          <p:cNvPr id="19" name="Text 17"/>
          <p:cNvSpPr/>
          <p:nvPr/>
        </p:nvSpPr>
        <p:spPr>
          <a:xfrm>
            <a:off x="8046720" y="2121408"/>
            <a:ext cx="3502152" cy="274320"/>
          </a:xfrm>
          <a:prstGeom prst="rect">
            <a:avLst/>
          </a:prstGeom>
          <a:noFill/>
          <a:ln/>
        </p:spPr>
        <p:txBody>
          <a:bodyPr wrap="square" lIns="0" tIns="0" rIns="0" bIns="0" rtlCol="0" anchor="ctr"/>
          <a:lstStyle/>
          <a:p>
            <a:pPr algn="ctr" indent="0" marL="0">
              <a:buNone/>
            </a:pPr>
            <a:r>
              <a:rPr lang="en-US" sz="1100" spc="200" kern="0" dirty="0">
                <a:solidFill>
                  <a:srgbClr val="E8EEF5"/>
                </a:solidFill>
                <a:latin typeface="Noto Sans CJK SC" pitchFamily="34" charset="0"/>
                <a:ea typeface="Noto Sans CJK SC" pitchFamily="34" charset="-122"/>
                <a:cs typeface="Noto Sans CJK SC" pitchFamily="34" charset="-120"/>
              </a:rPr>
              <a:t>Fusion &amp; Output</a:t>
            </a:r>
            <a:endParaRPr lang="en-US" sz="1100" dirty="0"/>
          </a:p>
        </p:txBody>
      </p:sp>
      <p:sp>
        <p:nvSpPr>
          <p:cNvPr id="20" name="Text 18"/>
          <p:cNvSpPr/>
          <p:nvPr/>
        </p:nvSpPr>
        <p:spPr>
          <a:xfrm>
            <a:off x="8275320" y="2697480"/>
            <a:ext cx="3044952" cy="2651760"/>
          </a:xfrm>
          <a:prstGeom prst="rect">
            <a:avLst/>
          </a:prstGeom>
          <a:noFill/>
          <a:ln/>
        </p:spPr>
        <p:txBody>
          <a:bodyPr wrap="square" lIns="0" tIns="0" rIns="0" bIns="0" rtlCol="0" anchor="ctr"/>
          <a:lstStyle/>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外部因素注意力：动态加权</a:t>
            </a:r>
            <a:endParaRPr lang="en-US" sz="1250" dirty="0"/>
          </a:p>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多步预测头：输出 H 步客流</a:t>
            </a:r>
            <a:endParaRPr lang="en-US" sz="1250" dirty="0"/>
          </a:p>
          <a:p>
            <a:pPr marL="342900" indent="-342900">
              <a:lnSpc>
                <a:spcPct val="110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损失：Huber + L2 正则</a:t>
            </a:r>
            <a:endParaRPr lang="en-US" sz="1250" dirty="0"/>
          </a:p>
        </p:txBody>
      </p:sp>
      <p:sp>
        <p:nvSpPr>
          <p:cNvPr id="21" name="Shape 19"/>
          <p:cNvSpPr/>
          <p:nvPr/>
        </p:nvSpPr>
        <p:spPr>
          <a:xfrm rot="2700000">
            <a:off x="4114800" y="3474720"/>
            <a:ext cx="246888" cy="246888"/>
          </a:xfrm>
          <a:prstGeom prst="rect">
            <a:avLst/>
          </a:prstGeom>
          <a:solidFill>
            <a:srgbClr val="E0A458"/>
          </a:solidFill>
          <a:ln/>
        </p:spPr>
      </p:sp>
      <p:sp>
        <p:nvSpPr>
          <p:cNvPr id="22" name="Shape 20"/>
          <p:cNvSpPr/>
          <p:nvPr/>
        </p:nvSpPr>
        <p:spPr>
          <a:xfrm rot="2700000">
            <a:off x="7818120" y="3474720"/>
            <a:ext cx="246888" cy="246888"/>
          </a:xfrm>
          <a:prstGeom prst="rect">
            <a:avLst/>
          </a:prstGeom>
          <a:solidFill>
            <a:srgbClr val="E0A458"/>
          </a:solidFill>
          <a:ln/>
        </p:spPr>
      </p:sp>
      <p:sp>
        <p:nvSpPr>
          <p:cNvPr id="23" name="Shape 21"/>
          <p:cNvSpPr/>
          <p:nvPr/>
        </p:nvSpPr>
        <p:spPr>
          <a:xfrm>
            <a:off x="640080" y="5623560"/>
            <a:ext cx="10908792" cy="566928"/>
          </a:xfrm>
          <a:prstGeom prst="rect">
            <a:avLst/>
          </a:prstGeom>
          <a:solidFill>
            <a:srgbClr val="EDF3F2"/>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24" name="Text 22"/>
          <p:cNvSpPr/>
          <p:nvPr/>
        </p:nvSpPr>
        <p:spPr>
          <a:xfrm>
            <a:off x="868680" y="5623560"/>
            <a:ext cx="10424160" cy="566928"/>
          </a:xfrm>
          <a:prstGeom prst="rect">
            <a:avLst/>
          </a:prstGeom>
          <a:noFill/>
          <a:ln/>
        </p:spPr>
        <p:txBody>
          <a:bodyPr wrap="square" lIns="0" tIns="0" rIns="0" bIns="0" rtlCol="0" anchor="ctr"/>
          <a:lstStyle/>
          <a:p>
            <a:pPr indent="0" marL="0">
              <a:buNone/>
            </a:pPr>
            <a:r>
              <a:rPr lang="en-US" sz="1300" b="1" dirty="0">
                <a:solidFill>
                  <a:srgbClr val="2C7A8C"/>
                </a:solidFill>
                <a:latin typeface="Noto Sans CJK SC" pitchFamily="34" charset="0"/>
                <a:ea typeface="Noto Sans CJK SC" pitchFamily="34" charset="-122"/>
                <a:cs typeface="Noto Sans CJK SC" pitchFamily="34" charset="-120"/>
              </a:rPr>
              <a:t>一句话概括：</a:t>
            </a:r>
            <a:pPr indent="0" marL="0">
              <a:buNone/>
            </a:pPr>
            <a:r>
              <a:rPr lang="en-US" sz="1300" dirty="0">
                <a:solidFill>
                  <a:srgbClr val="1E293B"/>
                </a:solidFill>
                <a:latin typeface="Noto Sans CJK SC" pitchFamily="34" charset="0"/>
                <a:ea typeface="Noto Sans CJK SC" pitchFamily="34" charset="-122"/>
                <a:cs typeface="Noto Sans CJK SC" pitchFamily="34" charset="-120"/>
              </a:rPr>
              <a:t>用“图卷积管空间、门控时间卷积管时间、注意力管外部因素”三件事合成一个端到端可训练网络。</a:t>
            </a:r>
            <a:endParaRPr lang="en-US" sz="1300" dirty="0"/>
          </a:p>
        </p:txBody>
      </p:sp>
      <p:sp>
        <p:nvSpPr>
          <p:cNvPr id="25" name="Shape 23"/>
          <p:cNvSpPr/>
          <p:nvPr/>
        </p:nvSpPr>
        <p:spPr>
          <a:xfrm>
            <a:off x="640080" y="6419088"/>
            <a:ext cx="10908792" cy="0"/>
          </a:xfrm>
          <a:prstGeom prst="line">
            <a:avLst/>
          </a:prstGeom>
          <a:noFill/>
          <a:ln w="12700">
            <a:solidFill>
              <a:srgbClr val="D9E0EA"/>
            </a:solidFill>
            <a:prstDash val="solid"/>
          </a:ln>
        </p:spPr>
      </p:sp>
      <p:sp>
        <p:nvSpPr>
          <p:cNvPr id="26" name="Text 24"/>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27" name="Text 25"/>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5</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04 · 实验与结果分析</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实验设置：数据集、基线与评价指标（示例）</a:t>
            </a:r>
            <a:endParaRPr lang="en-US" sz="2700" dirty="0"/>
          </a:p>
        </p:txBody>
      </p:sp>
      <p:sp>
        <p:nvSpPr>
          <p:cNvPr id="6" name="Text 4"/>
          <p:cNvSpPr/>
          <p:nvPr/>
        </p:nvSpPr>
        <p:spPr>
          <a:xfrm>
            <a:off x="640080" y="1645920"/>
            <a:ext cx="5486400" cy="365760"/>
          </a:xfrm>
          <a:prstGeom prst="rect">
            <a:avLst/>
          </a:prstGeom>
          <a:noFill/>
          <a:ln/>
        </p:spPr>
        <p:txBody>
          <a:bodyPr wrap="square" lIns="0" tIns="0" rIns="0" bIns="0" rtlCol="0" anchor="ctr"/>
          <a:lstStyle/>
          <a:p>
            <a:pPr indent="0" marL="0">
              <a:buNone/>
            </a:pPr>
            <a:r>
              <a:rPr lang="en-US" sz="1600" b="1" dirty="0">
                <a:solidFill>
                  <a:srgbClr val="16263F"/>
                </a:solidFill>
                <a:latin typeface="Noto Serif CJK SC" pitchFamily="34" charset="0"/>
                <a:ea typeface="Noto Serif CJK SC" pitchFamily="34" charset="-122"/>
                <a:cs typeface="Noto Serif CJK SC" pitchFamily="34" charset="-120"/>
              </a:rPr>
              <a:t>数据与实验配置</a:t>
            </a:r>
            <a:endParaRPr lang="en-US" sz="1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2057400"/>
          <a:ext cx="5486400" cy="914400"/>
        </p:xfrm>
        <a:graphic>
          <a:graphicData uri="http://schemas.openxmlformats.org/drawingml/2006/table">
            <a:tbl>
              <a:tblPr/>
              <a:tblGrid>
                <a:gridCol w="1737360"/>
                <a:gridCol w="3749040"/>
              </a:tblGrid>
              <a:tr h="384048">
                <a:tc>
                  <a:txBody>
                    <a:bodyPr/>
                    <a:lstStyle/>
                    <a:p>
                      <a:pPr indent="0" marL="0">
                        <a:buNone/>
                      </a:pPr>
                      <a:r>
                        <a:rPr lang="en-US" sz="1250" b="1" dirty="0">
                          <a:solidFill>
                            <a:srgbClr val="FFFFFF"/>
                          </a:solidFill>
                          <a:latin typeface="Noto Sans CJK SC" pitchFamily="34" charset="0"/>
                          <a:ea typeface="Noto Sans CJK SC" pitchFamily="34" charset="-122"/>
                          <a:cs typeface="Noto Sans CJK SC" pitchFamily="34" charset="-120"/>
                        </a:rPr>
                        <a:t>项目</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16263F"/>
                    </a:solidFill>
                  </a:tcPr>
                </a:tc>
                <a:tc>
                  <a:txBody>
                    <a:bodyPr/>
                    <a:lstStyle/>
                    <a:p>
                      <a:pPr indent="0" marL="0">
                        <a:buNone/>
                      </a:pPr>
                      <a:r>
                        <a:rPr lang="en-US" sz="1250" b="1" dirty="0">
                          <a:solidFill>
                            <a:srgbClr val="FFFFFF"/>
                          </a:solidFill>
                          <a:latin typeface="Noto Sans CJK SC" pitchFamily="34" charset="0"/>
                          <a:ea typeface="Noto Sans CJK SC" pitchFamily="34" charset="-122"/>
                          <a:cs typeface="Noto Sans CJK SC" pitchFamily="34" charset="-120"/>
                        </a:rPr>
                        <a:t>设置（示例）</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solidFill>
                      <a:srgbClr val="16263F"/>
                    </a:solidFill>
                  </a:tcPr>
                </a:tc>
              </a:tr>
              <a:tr h="502920">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数据来源</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示例城轨 AFC 刷卡记录 + 气象/日历</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r>
              <a:tr h="502920">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时间跨度</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示例 2024-01 ~ 2024-06（约 6 个月）</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r>
              <a:tr h="502920">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站点规模</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N = 78 个车站，5 分钟粒度</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r>
              <a:tr h="502920">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样本划分</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训练:验证:测试 = 6:2:2</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r>
              <a:tr h="502920">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预测任务</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输入 60 分钟，预测未来 30 分钟</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r>
              <a:tr h="502920">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运行环境</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c>
                  <a:txBody>
                    <a:bodyPr/>
                    <a:lstStyle/>
                    <a:p>
                      <a:pPr indent="0" marL="0">
                        <a:buNone/>
                      </a:pPr>
                      <a:r>
                        <a:rPr lang="en-US" sz="1250" dirty="0">
                          <a:solidFill>
                            <a:srgbClr val="1E293B"/>
                          </a:solidFill>
                          <a:latin typeface="Noto Sans CJK SC" pitchFamily="34" charset="0"/>
                          <a:ea typeface="Noto Sans CJK SC" pitchFamily="34" charset="-122"/>
                          <a:cs typeface="Noto Sans CJK SC" pitchFamily="34" charset="-120"/>
                        </a:rPr>
                        <a:t>单卡 GPU，PyTorch（示例）</a:t>
                      </a:r>
                      <a:endParaRPr lang="en-US" sz="1250" dirty="0">
                        <a:latin typeface="Noto Sans CJK SC" charset="0"/>
                        <a:ea typeface="Noto Sans CJK SC" charset="0"/>
                        <a:cs typeface="Noto Sans CJK SC" charset="0"/>
                      </a:endParaRPr>
                    </a:p>
                  </a:txBody>
                  <a:tcPr marL="88900" marR="88900" marT="38100" marB="38100" anchor="ctr">
                    <a:lnL w="12700" cap="flat" cmpd="sng" algn="ctr">
                      <a:solidFill>
                        <a:srgbClr val="D9E0EA"/>
                      </a:solidFill>
                      <a:prstDash val="solid"/>
                      <a:round/>
                      <a:headEnd type="none" w="med" len="med"/>
                      <a:tailEnd type="none" w="med" len="med"/>
                    </a:lnL>
                    <a:lnR w="12700" cap="flat" cmpd="sng" algn="ctr">
                      <a:solidFill>
                        <a:srgbClr val="D9E0EA"/>
                      </a:solidFill>
                      <a:prstDash val="solid"/>
                      <a:round/>
                      <a:headEnd type="none" w="med" len="med"/>
                      <a:tailEnd type="none" w="med" len="med"/>
                    </a:lnR>
                    <a:lnT w="12700" cap="flat" cmpd="sng" algn="ctr">
                      <a:solidFill>
                        <a:srgbClr val="D9E0EA"/>
                      </a:solidFill>
                      <a:prstDash val="solid"/>
                      <a:round/>
                      <a:headEnd type="none" w="med" len="med"/>
                      <a:tailEnd type="none" w="med" len="med"/>
                    </a:lnT>
                    <a:lnB w="12700" cap="flat" cmpd="sng" algn="ctr">
                      <a:solidFill>
                        <a:srgbClr val="D9E0EA"/>
                      </a:solidFill>
                      <a:prstDash val="solid"/>
                      <a:round/>
                      <a:headEnd type="none" w="med" len="med"/>
                      <a:tailEnd type="none" w="med" len="med"/>
                    </a:lnB>
                  </a:tcPr>
                </a:tc>
              </a:tr>
            </a:tbl>
          </a:graphicData>
        </a:graphic>
      </p:graphicFrame>
      <p:sp>
        <p:nvSpPr>
          <p:cNvPr id="8" name="Text 5"/>
          <p:cNvSpPr/>
          <p:nvPr/>
        </p:nvSpPr>
        <p:spPr>
          <a:xfrm>
            <a:off x="6446520" y="1645920"/>
            <a:ext cx="5486400" cy="365760"/>
          </a:xfrm>
          <a:prstGeom prst="rect">
            <a:avLst/>
          </a:prstGeom>
          <a:noFill/>
          <a:ln/>
        </p:spPr>
        <p:txBody>
          <a:bodyPr wrap="square" lIns="0" tIns="0" rIns="0" bIns="0" rtlCol="0" anchor="ctr"/>
          <a:lstStyle/>
          <a:p>
            <a:pPr indent="0" marL="0">
              <a:buNone/>
            </a:pPr>
            <a:r>
              <a:rPr lang="en-US" sz="1600" b="1" dirty="0">
                <a:solidFill>
                  <a:srgbClr val="16263F"/>
                </a:solidFill>
                <a:latin typeface="Noto Serif CJK SC" pitchFamily="34" charset="0"/>
                <a:ea typeface="Noto Serif CJK SC" pitchFamily="34" charset="-122"/>
                <a:cs typeface="Noto Serif CJK SC" pitchFamily="34" charset="-120"/>
              </a:rPr>
              <a:t>对比基线</a:t>
            </a:r>
            <a:endParaRPr lang="en-US" sz="1600" dirty="0"/>
          </a:p>
        </p:txBody>
      </p:sp>
      <p:sp>
        <p:nvSpPr>
          <p:cNvPr id="9" name="Shape 6"/>
          <p:cNvSpPr/>
          <p:nvPr/>
        </p:nvSpPr>
        <p:spPr>
          <a:xfrm>
            <a:off x="6446520" y="2084832"/>
            <a:ext cx="1600200" cy="548640"/>
          </a:xfrm>
          <a:prstGeom prst="rect">
            <a:avLst/>
          </a:prstGeom>
          <a:solidFill>
            <a:srgbClr val="EDF3F2"/>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0" name="Text 7"/>
          <p:cNvSpPr/>
          <p:nvPr/>
        </p:nvSpPr>
        <p:spPr>
          <a:xfrm>
            <a:off x="6446520" y="2084832"/>
            <a:ext cx="1600200" cy="548640"/>
          </a:xfrm>
          <a:prstGeom prst="rect">
            <a:avLst/>
          </a:prstGeom>
          <a:noFill/>
          <a:ln/>
        </p:spPr>
        <p:txBody>
          <a:bodyPr wrap="square" lIns="0" tIns="0" rIns="0" bIns="0" rtlCol="0" anchor="ctr"/>
          <a:lstStyle/>
          <a:p>
            <a:pPr algn="ctr" indent="0" marL="0">
              <a:buNone/>
            </a:pPr>
            <a:r>
              <a:rPr lang="en-US" sz="1250" b="1" dirty="0">
                <a:solidFill>
                  <a:srgbClr val="2C7A8C"/>
                </a:solidFill>
                <a:latin typeface="Noto Sans CJK SC" pitchFamily="34" charset="0"/>
                <a:ea typeface="Noto Sans CJK SC" pitchFamily="34" charset="-122"/>
                <a:cs typeface="Noto Sans CJK SC" pitchFamily="34" charset="-120"/>
              </a:rPr>
              <a:t>HA 历史平均</a:t>
            </a:r>
            <a:endParaRPr lang="en-US" sz="1250" dirty="0"/>
          </a:p>
        </p:txBody>
      </p:sp>
      <p:sp>
        <p:nvSpPr>
          <p:cNvPr id="11" name="Shape 8"/>
          <p:cNvSpPr/>
          <p:nvPr/>
        </p:nvSpPr>
        <p:spPr>
          <a:xfrm>
            <a:off x="8183880" y="2084832"/>
            <a:ext cx="1600200" cy="548640"/>
          </a:xfrm>
          <a:prstGeom prst="rect">
            <a:avLst/>
          </a:prstGeom>
          <a:solidFill>
            <a:srgbClr val="EDF3F2"/>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2" name="Text 9"/>
          <p:cNvSpPr/>
          <p:nvPr/>
        </p:nvSpPr>
        <p:spPr>
          <a:xfrm>
            <a:off x="8183880" y="2084832"/>
            <a:ext cx="1600200" cy="548640"/>
          </a:xfrm>
          <a:prstGeom prst="rect">
            <a:avLst/>
          </a:prstGeom>
          <a:noFill/>
          <a:ln/>
        </p:spPr>
        <p:txBody>
          <a:bodyPr wrap="square" lIns="0" tIns="0" rIns="0" bIns="0" rtlCol="0" anchor="ctr"/>
          <a:lstStyle/>
          <a:p>
            <a:pPr algn="ctr" indent="0" marL="0">
              <a:buNone/>
            </a:pPr>
            <a:r>
              <a:rPr lang="en-US" sz="1250" b="1" dirty="0">
                <a:solidFill>
                  <a:srgbClr val="2C7A8C"/>
                </a:solidFill>
                <a:latin typeface="Noto Sans CJK SC" pitchFamily="34" charset="0"/>
                <a:ea typeface="Noto Sans CJK SC" pitchFamily="34" charset="-122"/>
                <a:cs typeface="Noto Sans CJK SC" pitchFamily="34" charset="-120"/>
              </a:rPr>
              <a:t>ARIMA</a:t>
            </a:r>
            <a:endParaRPr lang="en-US" sz="1250" dirty="0"/>
          </a:p>
        </p:txBody>
      </p:sp>
      <p:sp>
        <p:nvSpPr>
          <p:cNvPr id="13" name="Shape 10"/>
          <p:cNvSpPr/>
          <p:nvPr/>
        </p:nvSpPr>
        <p:spPr>
          <a:xfrm>
            <a:off x="9921240" y="2084832"/>
            <a:ext cx="1600200" cy="548640"/>
          </a:xfrm>
          <a:prstGeom prst="rect">
            <a:avLst/>
          </a:prstGeom>
          <a:solidFill>
            <a:srgbClr val="EDF3F2"/>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4" name="Text 11"/>
          <p:cNvSpPr/>
          <p:nvPr/>
        </p:nvSpPr>
        <p:spPr>
          <a:xfrm>
            <a:off x="9921240" y="2084832"/>
            <a:ext cx="1600200" cy="548640"/>
          </a:xfrm>
          <a:prstGeom prst="rect">
            <a:avLst/>
          </a:prstGeom>
          <a:noFill/>
          <a:ln/>
        </p:spPr>
        <p:txBody>
          <a:bodyPr wrap="square" lIns="0" tIns="0" rIns="0" bIns="0" rtlCol="0" anchor="ctr"/>
          <a:lstStyle/>
          <a:p>
            <a:pPr algn="ctr" indent="0" marL="0">
              <a:buNone/>
            </a:pPr>
            <a:r>
              <a:rPr lang="en-US" sz="1250" b="1" dirty="0">
                <a:solidFill>
                  <a:srgbClr val="2C7A8C"/>
                </a:solidFill>
                <a:latin typeface="Noto Sans CJK SC" pitchFamily="34" charset="0"/>
                <a:ea typeface="Noto Sans CJK SC" pitchFamily="34" charset="-122"/>
                <a:cs typeface="Noto Sans CJK SC" pitchFamily="34" charset="-120"/>
              </a:rPr>
              <a:t>SVR</a:t>
            </a:r>
            <a:endParaRPr lang="en-US" sz="1250" dirty="0"/>
          </a:p>
        </p:txBody>
      </p:sp>
      <p:sp>
        <p:nvSpPr>
          <p:cNvPr id="15" name="Shape 12"/>
          <p:cNvSpPr/>
          <p:nvPr/>
        </p:nvSpPr>
        <p:spPr>
          <a:xfrm>
            <a:off x="6446520" y="2743200"/>
            <a:ext cx="1600200" cy="548640"/>
          </a:xfrm>
          <a:prstGeom prst="rect">
            <a:avLst/>
          </a:prstGeom>
          <a:solidFill>
            <a:srgbClr val="EDF3F2"/>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6" name="Text 13"/>
          <p:cNvSpPr/>
          <p:nvPr/>
        </p:nvSpPr>
        <p:spPr>
          <a:xfrm>
            <a:off x="6446520" y="2743200"/>
            <a:ext cx="1600200" cy="548640"/>
          </a:xfrm>
          <a:prstGeom prst="rect">
            <a:avLst/>
          </a:prstGeom>
          <a:noFill/>
          <a:ln/>
        </p:spPr>
        <p:txBody>
          <a:bodyPr wrap="square" lIns="0" tIns="0" rIns="0" bIns="0" rtlCol="0" anchor="ctr"/>
          <a:lstStyle/>
          <a:p>
            <a:pPr algn="ctr" indent="0" marL="0">
              <a:buNone/>
            </a:pPr>
            <a:r>
              <a:rPr lang="en-US" sz="1250" b="1" dirty="0">
                <a:solidFill>
                  <a:srgbClr val="2C7A8C"/>
                </a:solidFill>
                <a:latin typeface="Noto Sans CJK SC" pitchFamily="34" charset="0"/>
                <a:ea typeface="Noto Sans CJK SC" pitchFamily="34" charset="-122"/>
                <a:cs typeface="Noto Sans CJK SC" pitchFamily="34" charset="-120"/>
              </a:rPr>
              <a:t>LSTM</a:t>
            </a:r>
            <a:endParaRPr lang="en-US" sz="1250" dirty="0"/>
          </a:p>
        </p:txBody>
      </p:sp>
      <p:sp>
        <p:nvSpPr>
          <p:cNvPr id="17" name="Shape 14"/>
          <p:cNvSpPr/>
          <p:nvPr/>
        </p:nvSpPr>
        <p:spPr>
          <a:xfrm>
            <a:off x="8183880" y="2743200"/>
            <a:ext cx="1600200" cy="548640"/>
          </a:xfrm>
          <a:prstGeom prst="rect">
            <a:avLst/>
          </a:prstGeom>
          <a:solidFill>
            <a:srgbClr val="EDF3F2"/>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8" name="Text 15"/>
          <p:cNvSpPr/>
          <p:nvPr/>
        </p:nvSpPr>
        <p:spPr>
          <a:xfrm>
            <a:off x="8183880" y="2743200"/>
            <a:ext cx="1600200" cy="548640"/>
          </a:xfrm>
          <a:prstGeom prst="rect">
            <a:avLst/>
          </a:prstGeom>
          <a:noFill/>
          <a:ln/>
        </p:spPr>
        <p:txBody>
          <a:bodyPr wrap="square" lIns="0" tIns="0" rIns="0" bIns="0" rtlCol="0" anchor="ctr"/>
          <a:lstStyle/>
          <a:p>
            <a:pPr algn="ctr" indent="0" marL="0">
              <a:buNone/>
            </a:pPr>
            <a:r>
              <a:rPr lang="en-US" sz="1250" b="1" dirty="0">
                <a:solidFill>
                  <a:srgbClr val="2C7A8C"/>
                </a:solidFill>
                <a:latin typeface="Noto Sans CJK SC" pitchFamily="34" charset="0"/>
                <a:ea typeface="Noto Sans CJK SC" pitchFamily="34" charset="-122"/>
                <a:cs typeface="Noto Sans CJK SC" pitchFamily="34" charset="-120"/>
              </a:rPr>
              <a:t>GRU</a:t>
            </a:r>
            <a:endParaRPr lang="en-US" sz="1250" dirty="0"/>
          </a:p>
        </p:txBody>
      </p:sp>
      <p:sp>
        <p:nvSpPr>
          <p:cNvPr id="19" name="Shape 16"/>
          <p:cNvSpPr/>
          <p:nvPr/>
        </p:nvSpPr>
        <p:spPr>
          <a:xfrm>
            <a:off x="9921240" y="2743200"/>
            <a:ext cx="1600200" cy="548640"/>
          </a:xfrm>
          <a:prstGeom prst="rect">
            <a:avLst/>
          </a:prstGeom>
          <a:solidFill>
            <a:srgbClr val="EDF3F2"/>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20" name="Text 17"/>
          <p:cNvSpPr/>
          <p:nvPr/>
        </p:nvSpPr>
        <p:spPr>
          <a:xfrm>
            <a:off x="9921240" y="2743200"/>
            <a:ext cx="1600200" cy="548640"/>
          </a:xfrm>
          <a:prstGeom prst="rect">
            <a:avLst/>
          </a:prstGeom>
          <a:noFill/>
          <a:ln/>
        </p:spPr>
        <p:txBody>
          <a:bodyPr wrap="square" lIns="0" tIns="0" rIns="0" bIns="0" rtlCol="0" anchor="ctr"/>
          <a:lstStyle/>
          <a:p>
            <a:pPr algn="ctr" indent="0" marL="0">
              <a:buNone/>
            </a:pPr>
            <a:r>
              <a:rPr lang="en-US" sz="1250" b="1" dirty="0">
                <a:solidFill>
                  <a:srgbClr val="2C7A8C"/>
                </a:solidFill>
                <a:latin typeface="Noto Sans CJK SC" pitchFamily="34" charset="0"/>
                <a:ea typeface="Noto Sans CJK SC" pitchFamily="34" charset="-122"/>
                <a:cs typeface="Noto Sans CJK SC" pitchFamily="34" charset="-120"/>
              </a:rPr>
              <a:t>STGCN</a:t>
            </a:r>
            <a:endParaRPr lang="en-US" sz="1250" dirty="0"/>
          </a:p>
        </p:txBody>
      </p:sp>
      <p:sp>
        <p:nvSpPr>
          <p:cNvPr id="21" name="Text 18"/>
          <p:cNvSpPr/>
          <p:nvPr/>
        </p:nvSpPr>
        <p:spPr>
          <a:xfrm>
            <a:off x="6446520" y="3703320"/>
            <a:ext cx="5486400" cy="365760"/>
          </a:xfrm>
          <a:prstGeom prst="rect">
            <a:avLst/>
          </a:prstGeom>
          <a:noFill/>
          <a:ln/>
        </p:spPr>
        <p:txBody>
          <a:bodyPr wrap="square" lIns="0" tIns="0" rIns="0" bIns="0" rtlCol="0" anchor="ctr"/>
          <a:lstStyle/>
          <a:p>
            <a:pPr indent="0" marL="0">
              <a:buNone/>
            </a:pPr>
            <a:r>
              <a:rPr lang="en-US" sz="1600" b="1" dirty="0">
                <a:solidFill>
                  <a:srgbClr val="16263F"/>
                </a:solidFill>
                <a:latin typeface="Noto Serif CJK SC" pitchFamily="34" charset="0"/>
                <a:ea typeface="Noto Serif CJK SC" pitchFamily="34" charset="-122"/>
                <a:cs typeface="Noto Serif CJK SC" pitchFamily="34" charset="-120"/>
              </a:rPr>
              <a:t>评价指标</a:t>
            </a:r>
            <a:endParaRPr lang="en-US" sz="1600" dirty="0"/>
          </a:p>
        </p:txBody>
      </p:sp>
      <p:sp>
        <p:nvSpPr>
          <p:cNvPr id="22" name="Shape 19"/>
          <p:cNvSpPr/>
          <p:nvPr/>
        </p:nvSpPr>
        <p:spPr>
          <a:xfrm>
            <a:off x="6446520" y="4114800"/>
            <a:ext cx="5074920" cy="566928"/>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23" name="Shape 20"/>
          <p:cNvSpPr/>
          <p:nvPr/>
        </p:nvSpPr>
        <p:spPr>
          <a:xfrm>
            <a:off x="6446520" y="4114800"/>
            <a:ext cx="91440" cy="566928"/>
          </a:xfrm>
          <a:prstGeom prst="rect">
            <a:avLst/>
          </a:prstGeom>
          <a:solidFill>
            <a:srgbClr val="E0A458"/>
          </a:solidFill>
          <a:ln/>
        </p:spPr>
      </p:sp>
      <p:sp>
        <p:nvSpPr>
          <p:cNvPr id="24" name="Text 21"/>
          <p:cNvSpPr/>
          <p:nvPr/>
        </p:nvSpPr>
        <p:spPr>
          <a:xfrm>
            <a:off x="6675120" y="4114800"/>
            <a:ext cx="4754880" cy="566928"/>
          </a:xfrm>
          <a:prstGeom prst="rect">
            <a:avLst/>
          </a:prstGeom>
          <a:noFill/>
          <a:ln/>
        </p:spPr>
        <p:txBody>
          <a:bodyPr wrap="square" lIns="0" tIns="0" rIns="0" bIns="0" rtlCol="0" anchor="ctr"/>
          <a:lstStyle/>
          <a:p>
            <a:pPr indent="0" marL="0">
              <a:buNone/>
            </a:pPr>
            <a:r>
              <a:rPr lang="en-US" sz="1400" b="1" dirty="0">
                <a:solidFill>
                  <a:srgbClr val="16263F"/>
                </a:solidFill>
                <a:latin typeface="Noto Sans CJK SC" pitchFamily="34" charset="0"/>
                <a:ea typeface="Noto Sans CJK SC" pitchFamily="34" charset="-122"/>
                <a:cs typeface="Noto Sans CJK SC" pitchFamily="34" charset="-120"/>
              </a:rPr>
              <a:t>MAE  </a:t>
            </a:r>
            <a:pPr indent="0" marL="0">
              <a:buNone/>
            </a:pPr>
            <a:r>
              <a:rPr lang="en-US" sz="1200" dirty="0">
                <a:solidFill>
                  <a:srgbClr val="5B6B82"/>
                </a:solidFill>
                <a:latin typeface="Noto Sans CJK SC" pitchFamily="34" charset="0"/>
                <a:ea typeface="Noto Sans CJK SC" pitchFamily="34" charset="-122"/>
                <a:cs typeface="Noto Sans CJK SC" pitchFamily="34" charset="-120"/>
              </a:rPr>
              <a:t>平均绝对误差，越小越好</a:t>
            </a:r>
            <a:endParaRPr lang="en-US" sz="1400" dirty="0"/>
          </a:p>
        </p:txBody>
      </p:sp>
      <p:sp>
        <p:nvSpPr>
          <p:cNvPr id="25" name="Shape 22"/>
          <p:cNvSpPr/>
          <p:nvPr/>
        </p:nvSpPr>
        <p:spPr>
          <a:xfrm>
            <a:off x="6446520" y="4773168"/>
            <a:ext cx="5074920" cy="566928"/>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26" name="Shape 23"/>
          <p:cNvSpPr/>
          <p:nvPr/>
        </p:nvSpPr>
        <p:spPr>
          <a:xfrm>
            <a:off x="6446520" y="4773168"/>
            <a:ext cx="91440" cy="566928"/>
          </a:xfrm>
          <a:prstGeom prst="rect">
            <a:avLst/>
          </a:prstGeom>
          <a:solidFill>
            <a:srgbClr val="E0A458"/>
          </a:solidFill>
          <a:ln/>
        </p:spPr>
      </p:sp>
      <p:sp>
        <p:nvSpPr>
          <p:cNvPr id="27" name="Text 24"/>
          <p:cNvSpPr/>
          <p:nvPr/>
        </p:nvSpPr>
        <p:spPr>
          <a:xfrm>
            <a:off x="6675120" y="4773168"/>
            <a:ext cx="4754880" cy="566928"/>
          </a:xfrm>
          <a:prstGeom prst="rect">
            <a:avLst/>
          </a:prstGeom>
          <a:noFill/>
          <a:ln/>
        </p:spPr>
        <p:txBody>
          <a:bodyPr wrap="square" lIns="0" tIns="0" rIns="0" bIns="0" rtlCol="0" anchor="ctr"/>
          <a:lstStyle/>
          <a:p>
            <a:pPr indent="0" marL="0">
              <a:buNone/>
            </a:pPr>
            <a:r>
              <a:rPr lang="en-US" sz="1400" b="1" dirty="0">
                <a:solidFill>
                  <a:srgbClr val="16263F"/>
                </a:solidFill>
                <a:latin typeface="Noto Sans CJK SC" pitchFamily="34" charset="0"/>
                <a:ea typeface="Noto Sans CJK SC" pitchFamily="34" charset="-122"/>
                <a:cs typeface="Noto Sans CJK SC" pitchFamily="34" charset="-120"/>
              </a:rPr>
              <a:t>RMSE  </a:t>
            </a:r>
            <a:pPr indent="0" marL="0">
              <a:buNone/>
            </a:pPr>
            <a:r>
              <a:rPr lang="en-US" sz="1200" dirty="0">
                <a:solidFill>
                  <a:srgbClr val="5B6B82"/>
                </a:solidFill>
                <a:latin typeface="Noto Sans CJK SC" pitchFamily="34" charset="0"/>
                <a:ea typeface="Noto Sans CJK SC" pitchFamily="34" charset="-122"/>
                <a:cs typeface="Noto Sans CJK SC" pitchFamily="34" charset="-120"/>
              </a:rPr>
              <a:t>均方根误差，对大误差敏感</a:t>
            </a:r>
            <a:endParaRPr lang="en-US" sz="1400" dirty="0"/>
          </a:p>
        </p:txBody>
      </p:sp>
      <p:sp>
        <p:nvSpPr>
          <p:cNvPr id="28" name="Shape 25"/>
          <p:cNvSpPr/>
          <p:nvPr/>
        </p:nvSpPr>
        <p:spPr>
          <a:xfrm>
            <a:off x="6446520" y="5431536"/>
            <a:ext cx="5074920" cy="566928"/>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29" name="Shape 26"/>
          <p:cNvSpPr/>
          <p:nvPr/>
        </p:nvSpPr>
        <p:spPr>
          <a:xfrm>
            <a:off x="6446520" y="5431536"/>
            <a:ext cx="91440" cy="566928"/>
          </a:xfrm>
          <a:prstGeom prst="rect">
            <a:avLst/>
          </a:prstGeom>
          <a:solidFill>
            <a:srgbClr val="E0A458"/>
          </a:solidFill>
          <a:ln/>
        </p:spPr>
      </p:sp>
      <p:sp>
        <p:nvSpPr>
          <p:cNvPr id="30" name="Text 27"/>
          <p:cNvSpPr/>
          <p:nvPr/>
        </p:nvSpPr>
        <p:spPr>
          <a:xfrm>
            <a:off x="6675120" y="5431536"/>
            <a:ext cx="4754880" cy="566928"/>
          </a:xfrm>
          <a:prstGeom prst="rect">
            <a:avLst/>
          </a:prstGeom>
          <a:noFill/>
          <a:ln/>
        </p:spPr>
        <p:txBody>
          <a:bodyPr wrap="square" lIns="0" tIns="0" rIns="0" bIns="0" rtlCol="0" anchor="ctr"/>
          <a:lstStyle/>
          <a:p>
            <a:pPr indent="0" marL="0">
              <a:buNone/>
            </a:pPr>
            <a:r>
              <a:rPr lang="en-US" sz="1400" b="1" dirty="0">
                <a:solidFill>
                  <a:srgbClr val="16263F"/>
                </a:solidFill>
                <a:latin typeface="Noto Sans CJK SC" pitchFamily="34" charset="0"/>
                <a:ea typeface="Noto Sans CJK SC" pitchFamily="34" charset="-122"/>
                <a:cs typeface="Noto Sans CJK SC" pitchFamily="34" charset="-120"/>
              </a:rPr>
              <a:t>MAPE  </a:t>
            </a:r>
            <a:pPr indent="0" marL="0">
              <a:buNone/>
            </a:pPr>
            <a:r>
              <a:rPr lang="en-US" sz="1200" dirty="0">
                <a:solidFill>
                  <a:srgbClr val="5B6B82"/>
                </a:solidFill>
                <a:latin typeface="Noto Sans CJK SC" pitchFamily="34" charset="0"/>
                <a:ea typeface="Noto Sans CJK SC" pitchFamily="34" charset="-122"/>
                <a:cs typeface="Noto Sans CJK SC" pitchFamily="34" charset="-120"/>
              </a:rPr>
              <a:t>平均绝对百分比误差（%）</a:t>
            </a:r>
            <a:endParaRPr lang="en-US" sz="1400" dirty="0"/>
          </a:p>
        </p:txBody>
      </p:sp>
      <p:sp>
        <p:nvSpPr>
          <p:cNvPr id="31" name="Shape 28"/>
          <p:cNvSpPr/>
          <p:nvPr/>
        </p:nvSpPr>
        <p:spPr>
          <a:xfrm>
            <a:off x="640080" y="6419088"/>
            <a:ext cx="10908792" cy="0"/>
          </a:xfrm>
          <a:prstGeom prst="line">
            <a:avLst/>
          </a:prstGeom>
          <a:noFill/>
          <a:ln w="12700">
            <a:solidFill>
              <a:srgbClr val="D9E0EA"/>
            </a:solidFill>
            <a:prstDash val="solid"/>
          </a:ln>
        </p:spPr>
      </p:sp>
      <p:sp>
        <p:nvSpPr>
          <p:cNvPr id="32" name="Text 29"/>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33" name="Text 30"/>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04 · 实验与结果分析</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整体性能对比：本文方法误差最低（示例数据）</a:t>
            </a:r>
            <a:endParaRPr lang="en-US" sz="2700" dirty="0"/>
          </a:p>
        </p:txBody>
      </p:sp>
      <p:graphicFrame>
        <p:nvGraphicFramePr>
          <p:cNvPr id="6" name="Chart 0" descr=""/>
          <p:cNvGraphicFramePr/>
          <p:nvPr/>
        </p:nvGraphicFramePr>
        <p:xfrm>
          <a:off x="640080" y="1645920"/>
          <a:ext cx="7132320" cy="443484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8001000" y="1645920"/>
            <a:ext cx="3520440" cy="2103120"/>
          </a:xfrm>
          <a:prstGeom prst="rect">
            <a:avLst/>
          </a:prstGeom>
          <a:solidFill>
            <a:srgbClr val="16263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8" name="Text 5"/>
          <p:cNvSpPr/>
          <p:nvPr/>
        </p:nvSpPr>
        <p:spPr>
          <a:xfrm>
            <a:off x="8229600" y="1810512"/>
            <a:ext cx="3108960" cy="365760"/>
          </a:xfrm>
          <a:prstGeom prst="rect">
            <a:avLst/>
          </a:prstGeom>
          <a:noFill/>
          <a:ln/>
        </p:spPr>
        <p:txBody>
          <a:bodyPr wrap="square" lIns="0" tIns="0" rIns="0" bIns="0" rtlCol="0" anchor="ctr"/>
          <a:lstStyle/>
          <a:p>
            <a:pPr indent="0" marL="0">
              <a:buNone/>
            </a:pPr>
            <a:r>
              <a:rPr lang="en-US" sz="1600" b="1" dirty="0">
                <a:solidFill>
                  <a:srgbClr val="E0A458"/>
                </a:solidFill>
                <a:latin typeface="Noto Serif CJK SC" pitchFamily="34" charset="0"/>
                <a:ea typeface="Noto Serif CJK SC" pitchFamily="34" charset="-122"/>
                <a:cs typeface="Noto Serif CJK SC" pitchFamily="34" charset="-120"/>
              </a:rPr>
              <a:t>关键结论</a:t>
            </a:r>
            <a:endParaRPr lang="en-US" sz="1600" dirty="0"/>
          </a:p>
        </p:txBody>
      </p:sp>
      <p:sp>
        <p:nvSpPr>
          <p:cNvPr id="9" name="Text 6"/>
          <p:cNvSpPr/>
          <p:nvPr/>
        </p:nvSpPr>
        <p:spPr>
          <a:xfrm>
            <a:off x="8229600" y="2286000"/>
            <a:ext cx="3108960" cy="1325880"/>
          </a:xfrm>
          <a:prstGeom prst="rect">
            <a:avLst/>
          </a:prstGeom>
          <a:noFill/>
          <a:ln/>
        </p:spPr>
        <p:txBody>
          <a:bodyPr wrap="square" lIns="0" tIns="0" rIns="0" bIns="0" rtlCol="0" anchor="ctr"/>
          <a:lstStyle/>
          <a:p>
            <a:pPr indent="0" marL="0">
              <a:lnSpc>
                <a:spcPct val="125000"/>
              </a:lnSpc>
              <a:buNone/>
            </a:pPr>
            <a:r>
              <a:rPr lang="en-US" sz="1400" dirty="0">
                <a:solidFill>
                  <a:srgbClr val="F4F6FA"/>
                </a:solidFill>
                <a:latin typeface="Noto Sans CJK SC" pitchFamily="34" charset="0"/>
                <a:ea typeface="Noto Sans CJK SC" pitchFamily="34" charset="-122"/>
                <a:cs typeface="Noto Sans CJK SC" pitchFamily="34" charset="-120"/>
              </a:rPr>
              <a:t>相较最强基线 STGCN，本文 MAE 由 22.9 降至 </a:t>
            </a:r>
            <a:pPr indent="0" marL="0">
              <a:lnSpc>
                <a:spcPct val="125000"/>
              </a:lnSpc>
              <a:buNone/>
            </a:pPr>
            <a:r>
              <a:rPr lang="en-US" sz="1400" b="1" dirty="0">
                <a:solidFill>
                  <a:srgbClr val="FFFFFF"/>
                </a:solidFill>
                <a:latin typeface="Noto Sans CJK SC" pitchFamily="34" charset="0"/>
                <a:ea typeface="Noto Sans CJK SC" pitchFamily="34" charset="-122"/>
                <a:cs typeface="Noto Sans CJK SC" pitchFamily="34" charset="-120"/>
              </a:rPr>
              <a:t>19.3</a:t>
            </a:r>
            <a:pPr indent="0" marL="0">
              <a:lnSpc>
                <a:spcPct val="125000"/>
              </a:lnSpc>
              <a:buNone/>
            </a:pPr>
            <a:r>
              <a:rPr lang="en-US" sz="1400" dirty="0">
                <a:solidFill>
                  <a:srgbClr val="F4F6FA"/>
                </a:solidFill>
                <a:latin typeface="Noto Sans CJK SC" pitchFamily="34" charset="0"/>
                <a:ea typeface="Noto Sans CJK SC" pitchFamily="34" charset="-122"/>
                <a:cs typeface="Noto Sans CJK SC" pitchFamily="34" charset="-120"/>
              </a:rPr>
              <a:t>，约</a:t>
            </a:r>
            <a:pPr indent="0" marL="0">
              <a:lnSpc>
                <a:spcPct val="125000"/>
              </a:lnSpc>
              <a:buNone/>
            </a:pPr>
            <a:r>
              <a:rPr lang="en-US" sz="1400" b="1" dirty="0">
                <a:solidFill>
                  <a:srgbClr val="E0A458"/>
                </a:solidFill>
                <a:latin typeface="Noto Sans CJK SC" pitchFamily="34" charset="0"/>
                <a:ea typeface="Noto Sans CJK SC" pitchFamily="34" charset="-122"/>
                <a:cs typeface="Noto Sans CJK SC" pitchFamily="34" charset="-120"/>
              </a:rPr>
              <a:t> 降低 15.7%</a:t>
            </a:r>
            <a:pPr indent="0" marL="0">
              <a:lnSpc>
                <a:spcPct val="125000"/>
              </a:lnSpc>
              <a:buNone/>
            </a:pPr>
            <a:r>
              <a:rPr lang="en-US" sz="1400" dirty="0">
                <a:solidFill>
                  <a:srgbClr val="F4F6FA"/>
                </a:solidFill>
                <a:latin typeface="Noto Sans CJK SC" pitchFamily="34" charset="0"/>
                <a:ea typeface="Noto Sans CJK SC" pitchFamily="34" charset="-122"/>
                <a:cs typeface="Noto Sans CJK SC" pitchFamily="34" charset="-120"/>
              </a:rPr>
              <a:t>（示例）。</a:t>
            </a:r>
            <a:endParaRPr lang="en-US" sz="1400" dirty="0"/>
          </a:p>
        </p:txBody>
      </p:sp>
      <p:sp>
        <p:nvSpPr>
          <p:cNvPr id="10" name="Shape 7"/>
          <p:cNvSpPr/>
          <p:nvPr/>
        </p:nvSpPr>
        <p:spPr>
          <a:xfrm>
            <a:off x="8001000" y="3950208"/>
            <a:ext cx="3520440" cy="2130552"/>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1" name="Text 8"/>
          <p:cNvSpPr/>
          <p:nvPr/>
        </p:nvSpPr>
        <p:spPr>
          <a:xfrm>
            <a:off x="8229600" y="4114800"/>
            <a:ext cx="3108960" cy="365760"/>
          </a:xfrm>
          <a:prstGeom prst="rect">
            <a:avLst/>
          </a:prstGeom>
          <a:noFill/>
          <a:ln/>
        </p:spPr>
        <p:txBody>
          <a:bodyPr wrap="square" lIns="0" tIns="0" rIns="0" bIns="0" rtlCol="0" anchor="ctr"/>
          <a:lstStyle/>
          <a:p>
            <a:pPr indent="0" marL="0">
              <a:buNone/>
            </a:pPr>
            <a:r>
              <a:rPr lang="en-US" sz="1250" b="1" dirty="0">
                <a:solidFill>
                  <a:srgbClr val="5B6B82"/>
                </a:solidFill>
                <a:latin typeface="Noto Sans CJK SC" pitchFamily="34" charset="0"/>
                <a:ea typeface="Noto Sans CJK SC" pitchFamily="34" charset="-122"/>
                <a:cs typeface="Noto Sans CJK SC" pitchFamily="34" charset="-120"/>
              </a:rPr>
              <a:t>高峰时段 MAPE（示例）</a:t>
            </a:r>
            <a:endParaRPr lang="en-US" sz="1250" dirty="0"/>
          </a:p>
        </p:txBody>
      </p:sp>
      <p:sp>
        <p:nvSpPr>
          <p:cNvPr id="12" name="Text 9"/>
          <p:cNvSpPr/>
          <p:nvPr/>
        </p:nvSpPr>
        <p:spPr>
          <a:xfrm>
            <a:off x="8229600" y="4526280"/>
            <a:ext cx="3108960" cy="914400"/>
          </a:xfrm>
          <a:prstGeom prst="rect">
            <a:avLst/>
          </a:prstGeom>
          <a:noFill/>
          <a:ln/>
        </p:spPr>
        <p:txBody>
          <a:bodyPr wrap="square" lIns="0" tIns="0" rIns="0" bIns="0" rtlCol="0" anchor="ctr"/>
          <a:lstStyle/>
          <a:p>
            <a:pPr indent="0" marL="0">
              <a:buNone/>
            </a:pPr>
            <a:r>
              <a:rPr lang="en-US" sz="4600" b="1" dirty="0">
                <a:solidFill>
                  <a:srgbClr val="2C7A8C"/>
                </a:solidFill>
                <a:latin typeface="Noto Serif CJK SC" pitchFamily="34" charset="0"/>
                <a:ea typeface="Noto Serif CJK SC" pitchFamily="34" charset="-122"/>
                <a:cs typeface="Noto Serif CJK SC" pitchFamily="34" charset="-120"/>
              </a:rPr>
              <a:t>13.6</a:t>
            </a:r>
            <a:pPr indent="0" marL="0">
              <a:buNone/>
            </a:pPr>
            <a:r>
              <a:rPr lang="en-US" sz="2000" b="1" dirty="0">
                <a:solidFill>
                  <a:srgbClr val="2C7A8C"/>
                </a:solidFill>
              </a:rPr>
              <a:t> %</a:t>
            </a:r>
            <a:endParaRPr lang="en-US" sz="4600" dirty="0"/>
          </a:p>
        </p:txBody>
      </p:sp>
      <p:sp>
        <p:nvSpPr>
          <p:cNvPr id="13" name="Text 10"/>
          <p:cNvSpPr/>
          <p:nvPr/>
        </p:nvSpPr>
        <p:spPr>
          <a:xfrm>
            <a:off x="8229600" y="5440680"/>
            <a:ext cx="3154680" cy="594360"/>
          </a:xfrm>
          <a:prstGeom prst="rect">
            <a:avLst/>
          </a:prstGeom>
          <a:noFill/>
          <a:ln/>
        </p:spPr>
        <p:txBody>
          <a:bodyPr wrap="square" lIns="0" tIns="0" rIns="0" bIns="0" rtlCol="0" anchor="ctr"/>
          <a:lstStyle/>
          <a:p>
            <a:pPr indent="0" marL="0">
              <a:lnSpc>
                <a:spcPct val="110000"/>
              </a:lnSpc>
              <a:buNone/>
            </a:pPr>
            <a:r>
              <a:rPr lang="en-US" sz="1150" dirty="0">
                <a:solidFill>
                  <a:srgbClr val="5B6B82"/>
                </a:solidFill>
                <a:latin typeface="Noto Sans CJK SC" pitchFamily="34" charset="0"/>
                <a:ea typeface="Noto Sans CJK SC" pitchFamily="34" charset="-122"/>
                <a:cs typeface="Noto Sans CJK SC" pitchFamily="34" charset="-120"/>
              </a:rPr>
              <a:t>优于设定的 &lt;15% 目标，满足调度可用性要求</a:t>
            </a:r>
            <a:endParaRPr lang="en-US" sz="1150" dirty="0"/>
          </a:p>
        </p:txBody>
      </p:sp>
      <p:sp>
        <p:nvSpPr>
          <p:cNvPr id="14" name="Shape 11"/>
          <p:cNvSpPr/>
          <p:nvPr/>
        </p:nvSpPr>
        <p:spPr>
          <a:xfrm>
            <a:off x="640080" y="6419088"/>
            <a:ext cx="10908792" cy="0"/>
          </a:xfrm>
          <a:prstGeom prst="line">
            <a:avLst/>
          </a:prstGeom>
          <a:noFill/>
          <a:ln w="12700">
            <a:solidFill>
              <a:srgbClr val="D9E0EA"/>
            </a:solidFill>
            <a:prstDash val="solid"/>
          </a:ln>
        </p:spPr>
      </p:sp>
      <p:sp>
        <p:nvSpPr>
          <p:cNvPr id="15" name="Text 12"/>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16" name="Text 13"/>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7</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04 · 实验与结果分析</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多步预测稳定性：误差随步长增长更平缓（示例）</a:t>
            </a:r>
            <a:endParaRPr lang="en-US" sz="2700" dirty="0"/>
          </a:p>
        </p:txBody>
      </p:sp>
      <p:graphicFrame>
        <p:nvGraphicFramePr>
          <p:cNvPr id="6" name="Chart 0" descr=""/>
          <p:cNvGraphicFramePr/>
          <p:nvPr/>
        </p:nvGraphicFramePr>
        <p:xfrm>
          <a:off x="640080" y="1645920"/>
          <a:ext cx="7223760" cy="443484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8046720" y="1645920"/>
            <a:ext cx="3474720" cy="443484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8" name="Shape 5"/>
          <p:cNvSpPr/>
          <p:nvPr/>
        </p:nvSpPr>
        <p:spPr>
          <a:xfrm>
            <a:off x="8046720" y="1645920"/>
            <a:ext cx="3474720" cy="502920"/>
          </a:xfrm>
          <a:prstGeom prst="rect">
            <a:avLst/>
          </a:prstGeom>
          <a:solidFill>
            <a:srgbClr val="2C7A8C"/>
          </a:solidFill>
          <a:ln/>
        </p:spPr>
      </p:sp>
      <p:sp>
        <p:nvSpPr>
          <p:cNvPr id="9" name="Text 6"/>
          <p:cNvSpPr/>
          <p:nvPr/>
        </p:nvSpPr>
        <p:spPr>
          <a:xfrm>
            <a:off x="8247888" y="1645920"/>
            <a:ext cx="3108960" cy="502920"/>
          </a:xfrm>
          <a:prstGeom prst="rect">
            <a:avLst/>
          </a:prstGeom>
          <a:noFill/>
          <a:ln/>
        </p:spPr>
        <p:txBody>
          <a:bodyPr wrap="square" lIns="0" tIns="0" rIns="0" bIns="0" rtlCol="0" anchor="ctr"/>
          <a:lstStyle/>
          <a:p>
            <a:pPr indent="0" marL="0">
              <a:buNone/>
            </a:pPr>
            <a:r>
              <a:rPr lang="en-US" sz="1500" b="1" dirty="0">
                <a:solidFill>
                  <a:srgbClr val="FFFFFF"/>
                </a:solidFill>
                <a:latin typeface="Noto Serif CJK SC" pitchFamily="34" charset="0"/>
                <a:ea typeface="Noto Serif CJK SC" pitchFamily="34" charset="-122"/>
                <a:cs typeface="Noto Serif CJK SC" pitchFamily="34" charset="-120"/>
              </a:rPr>
              <a:t>分析要点</a:t>
            </a:r>
            <a:endParaRPr lang="en-US" sz="1500" dirty="0"/>
          </a:p>
        </p:txBody>
      </p:sp>
      <p:sp>
        <p:nvSpPr>
          <p:cNvPr id="10" name="Text 7"/>
          <p:cNvSpPr/>
          <p:nvPr/>
        </p:nvSpPr>
        <p:spPr>
          <a:xfrm>
            <a:off x="8247888" y="2331720"/>
            <a:ext cx="3108960" cy="3657600"/>
          </a:xfrm>
          <a:prstGeom prst="rect">
            <a:avLst/>
          </a:prstGeom>
          <a:noFill/>
          <a:ln/>
        </p:spPr>
        <p:txBody>
          <a:bodyPr wrap="square" lIns="0" tIns="0" rIns="0" bIns="0" rtlCol="0" anchor="ctr"/>
          <a:lstStyle/>
          <a:p>
            <a:pPr marL="342900" indent="-342900">
              <a:lnSpc>
                <a:spcPct val="112000"/>
              </a:lnSpc>
              <a:spcAft>
                <a:spcPts val="1000"/>
              </a:spcAft>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随预测步长增大，各方法误差均上升，符合预期。</a:t>
            </a:r>
            <a:endParaRPr lang="en-US" sz="1300" dirty="0"/>
          </a:p>
          <a:p>
            <a:pPr marL="342900" indent="-342900">
              <a:lnSpc>
                <a:spcPct val="112000"/>
              </a:lnSpc>
              <a:spcAft>
                <a:spcPts val="1000"/>
              </a:spcAft>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本文方法曲线更“平”，+30min 时 MAE 仅 24.3，明显低于 STGCN 的 33.1。</a:t>
            </a:r>
            <a:endParaRPr lang="en-US" sz="1300" dirty="0"/>
          </a:p>
          <a:p>
            <a:pPr marL="342900" indent="-342900">
              <a:lnSpc>
                <a:spcPct val="112000"/>
              </a:lnSpc>
              <a:spcAft>
                <a:spcPts val="1000"/>
              </a:spcAft>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说明动态图与外部因素融合，缓解了长步长的误差累积。</a:t>
            </a:r>
            <a:endParaRPr lang="en-US" sz="1300" dirty="0"/>
          </a:p>
          <a:p>
            <a:pPr marL="342900" indent="-342900">
              <a:lnSpc>
                <a:spcPct val="112000"/>
              </a:lnSpc>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对运营的意义：更长前瞻窗口仍可靠。</a:t>
            </a:r>
            <a:endParaRPr lang="en-US" sz="1300" dirty="0"/>
          </a:p>
        </p:txBody>
      </p:sp>
      <p:sp>
        <p:nvSpPr>
          <p:cNvPr id="11" name="Shape 8"/>
          <p:cNvSpPr/>
          <p:nvPr/>
        </p:nvSpPr>
        <p:spPr>
          <a:xfrm>
            <a:off x="640080" y="6419088"/>
            <a:ext cx="10908792" cy="0"/>
          </a:xfrm>
          <a:prstGeom prst="line">
            <a:avLst/>
          </a:prstGeom>
          <a:noFill/>
          <a:ln w="12700">
            <a:solidFill>
              <a:srgbClr val="D9E0EA"/>
            </a:solidFill>
            <a:prstDash val="solid"/>
          </a:ln>
        </p:spPr>
      </p:sp>
      <p:sp>
        <p:nvSpPr>
          <p:cNvPr id="12" name="Text 9"/>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13" name="Text 10"/>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8</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04 · 实验与结果分析</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消融实验：验证各模块的有效性（示例）</a:t>
            </a:r>
            <a:endParaRPr lang="en-US" sz="2700" dirty="0"/>
          </a:p>
        </p:txBody>
      </p:sp>
      <p:graphicFrame>
        <p:nvGraphicFramePr>
          <p:cNvPr id="6" name="Chart 0" descr=""/>
          <p:cNvGraphicFramePr/>
          <p:nvPr/>
        </p:nvGraphicFramePr>
        <p:xfrm>
          <a:off x="640080" y="1645920"/>
          <a:ext cx="6949440" cy="443484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818120" y="1645920"/>
            <a:ext cx="3703320" cy="443484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8" name="Shape 5"/>
          <p:cNvSpPr/>
          <p:nvPr/>
        </p:nvSpPr>
        <p:spPr>
          <a:xfrm>
            <a:off x="7818120" y="1645920"/>
            <a:ext cx="3703320" cy="502920"/>
          </a:xfrm>
          <a:prstGeom prst="rect">
            <a:avLst/>
          </a:prstGeom>
          <a:solidFill>
            <a:srgbClr val="E0A458"/>
          </a:solidFill>
          <a:ln/>
        </p:spPr>
      </p:sp>
      <p:sp>
        <p:nvSpPr>
          <p:cNvPr id="9" name="Text 6"/>
          <p:cNvSpPr/>
          <p:nvPr/>
        </p:nvSpPr>
        <p:spPr>
          <a:xfrm>
            <a:off x="8028432" y="1645920"/>
            <a:ext cx="3291840" cy="502920"/>
          </a:xfrm>
          <a:prstGeom prst="rect">
            <a:avLst/>
          </a:prstGeom>
          <a:noFill/>
          <a:ln/>
        </p:spPr>
        <p:txBody>
          <a:bodyPr wrap="square" lIns="0" tIns="0" rIns="0" bIns="0" rtlCol="0" anchor="ctr"/>
          <a:lstStyle/>
          <a:p>
            <a:pPr indent="0" marL="0">
              <a:buNone/>
            </a:pPr>
            <a:r>
              <a:rPr lang="en-US" sz="1500" b="1" dirty="0">
                <a:solidFill>
                  <a:srgbClr val="16263F"/>
                </a:solidFill>
                <a:latin typeface="Noto Serif CJK SC" pitchFamily="34" charset="0"/>
                <a:ea typeface="Noto Serif CJK SC" pitchFamily="34" charset="-122"/>
                <a:cs typeface="Noto Serif CJK SC" pitchFamily="34" charset="-120"/>
              </a:rPr>
              <a:t>模块贡献解读</a:t>
            </a:r>
            <a:endParaRPr lang="en-US" sz="1500" dirty="0"/>
          </a:p>
        </p:txBody>
      </p:sp>
      <p:sp>
        <p:nvSpPr>
          <p:cNvPr id="10" name="Text 7"/>
          <p:cNvSpPr/>
          <p:nvPr/>
        </p:nvSpPr>
        <p:spPr>
          <a:xfrm>
            <a:off x="8028432" y="2331720"/>
            <a:ext cx="3337560" cy="3657600"/>
          </a:xfrm>
          <a:prstGeom prst="rect">
            <a:avLst/>
          </a:prstGeom>
          <a:noFill/>
          <a:ln/>
        </p:spPr>
        <p:txBody>
          <a:bodyPr wrap="square" lIns="0" tIns="0" rIns="0" bIns="0" rtlCol="0" anchor="ctr"/>
          <a:lstStyle/>
          <a:p>
            <a:pPr indent="0" marL="0">
              <a:lnSpc>
                <a:spcPct val="112000"/>
              </a:lnSpc>
              <a:buNone/>
            </a:pPr>
            <a:r>
              <a:rPr lang="en-US" sz="1250" b="1" dirty="0">
                <a:solidFill>
                  <a:srgbClr val="C0564B"/>
                </a:solidFill>
                <a:latin typeface="Noto Sans CJK SC" pitchFamily="34" charset="0"/>
                <a:ea typeface="Noto Sans CJK SC" pitchFamily="34" charset="-122"/>
                <a:cs typeface="Noto Sans CJK SC" pitchFamily="34" charset="-120"/>
              </a:rPr>
              <a:t>去时间卷积</a:t>
            </a:r>
            <a:pPr indent="0" marL="0">
              <a:lnSpc>
                <a:spcPct val="112000"/>
              </a:lnSpc>
              <a:spcAft>
                <a:spcPts val="900"/>
              </a:spcAft>
              <a:buNone/>
            </a:pPr>
            <a:r>
              <a:rPr lang="en-US" sz="1250" dirty="0">
                <a:solidFill>
                  <a:srgbClr val="1E293B"/>
                </a:solidFill>
                <a:latin typeface="Noto Sans CJK SC" pitchFamily="34" charset="0"/>
                <a:ea typeface="Noto Sans CJK SC" pitchFamily="34" charset="-122"/>
                <a:cs typeface="Noto Sans CJK SC" pitchFamily="34" charset="-120"/>
              </a:rPr>
              <a:t> → MAE 升至 23.6，退化最大，说明时间建模最关键。</a:t>
            </a:r>
            <a:endParaRPr lang="en-US" sz="1250" dirty="0"/>
          </a:p>
          <a:p>
            <a:pPr indent="0" marL="0">
              <a:lnSpc>
                <a:spcPct val="112000"/>
              </a:lnSpc>
              <a:buNone/>
            </a:pPr>
            <a:r>
              <a:rPr lang="en-US" sz="1250" b="1" dirty="0">
                <a:solidFill>
                  <a:srgbClr val="C0564B"/>
                </a:solidFill>
                <a:latin typeface="Noto Sans CJK SC" pitchFamily="34" charset="0"/>
                <a:ea typeface="Noto Sans CJK SC" pitchFamily="34" charset="-122"/>
                <a:cs typeface="Noto Sans CJK SC" pitchFamily="34" charset="-120"/>
              </a:rPr>
              <a:t>去动态图</a:t>
            </a:r>
            <a:pPr indent="0" marL="0">
              <a:lnSpc>
                <a:spcPct val="112000"/>
              </a:lnSpc>
              <a:spcAft>
                <a:spcPts val="900"/>
              </a:spcAft>
              <a:buNone/>
            </a:pPr>
            <a:r>
              <a:rPr lang="en-US" sz="1250" dirty="0">
                <a:solidFill>
                  <a:srgbClr val="1E293B"/>
                </a:solidFill>
                <a:latin typeface="Noto Sans CJK SC" pitchFamily="34" charset="0"/>
                <a:ea typeface="Noto Sans CJK SC" pitchFamily="34" charset="-122"/>
                <a:cs typeface="Noto Sans CJK SC" pitchFamily="34" charset="-120"/>
              </a:rPr>
              <a:t> → 升至 22.1，动态空间结构贡献显著。</a:t>
            </a:r>
            <a:endParaRPr lang="en-US" sz="1250" dirty="0"/>
          </a:p>
          <a:p>
            <a:pPr indent="0" marL="0">
              <a:lnSpc>
                <a:spcPct val="112000"/>
              </a:lnSpc>
              <a:buNone/>
            </a:pPr>
            <a:r>
              <a:rPr lang="en-US" sz="1250" b="1" dirty="0">
                <a:solidFill>
                  <a:srgbClr val="C7893B"/>
                </a:solidFill>
                <a:latin typeface="Noto Sans CJK SC" pitchFamily="34" charset="0"/>
                <a:ea typeface="Noto Sans CJK SC" pitchFamily="34" charset="-122"/>
                <a:cs typeface="Noto Sans CJK SC" pitchFamily="34" charset="-120"/>
              </a:rPr>
              <a:t>去外部因素注意力</a:t>
            </a:r>
            <a:pPr indent="0" marL="0">
              <a:lnSpc>
                <a:spcPct val="112000"/>
              </a:lnSpc>
              <a:spcAft>
                <a:spcPts val="900"/>
              </a:spcAft>
              <a:buNone/>
            </a:pPr>
            <a:r>
              <a:rPr lang="en-US" sz="1250" dirty="0">
                <a:solidFill>
                  <a:srgbClr val="1E293B"/>
                </a:solidFill>
                <a:latin typeface="Noto Sans CJK SC" pitchFamily="34" charset="0"/>
                <a:ea typeface="Noto Sans CJK SC" pitchFamily="34" charset="-122"/>
                <a:cs typeface="Noto Sans CJK SC" pitchFamily="34" charset="-120"/>
              </a:rPr>
              <a:t> → 升至 21.4，天气/事件确有增益。</a:t>
            </a:r>
            <a:endParaRPr lang="en-US" sz="1250" dirty="0"/>
          </a:p>
          <a:p>
            <a:pPr indent="0" marL="0">
              <a:lnSpc>
                <a:spcPct val="112000"/>
              </a:lnSpc>
              <a:buNone/>
            </a:pPr>
            <a:r>
              <a:rPr lang="en-US" sz="1250" b="1" dirty="0">
                <a:solidFill>
                  <a:srgbClr val="C7893B"/>
                </a:solidFill>
                <a:latin typeface="Noto Sans CJK SC" pitchFamily="34" charset="0"/>
                <a:ea typeface="Noto Sans CJK SC" pitchFamily="34" charset="-122"/>
                <a:cs typeface="Noto Sans CJK SC" pitchFamily="34" charset="-120"/>
              </a:rPr>
              <a:t>去残差连接</a:t>
            </a:r>
            <a:pPr indent="0" marL="0">
              <a:lnSpc>
                <a:spcPct val="112000"/>
              </a:lnSpc>
              <a:buNone/>
            </a:pPr>
            <a:r>
              <a:rPr lang="en-US" sz="1250" dirty="0">
                <a:solidFill>
                  <a:srgbClr val="1E293B"/>
                </a:solidFill>
                <a:latin typeface="Noto Sans CJK SC" pitchFamily="34" charset="0"/>
                <a:ea typeface="Noto Sans CJK SC" pitchFamily="34" charset="-122"/>
                <a:cs typeface="Noto Sans CJK SC" pitchFamily="34" charset="-120"/>
              </a:rPr>
              <a:t> → 升至 20.8，主要影响训练稳定性。</a:t>
            </a:r>
            <a:endParaRPr lang="en-US" sz="1250" dirty="0"/>
          </a:p>
        </p:txBody>
      </p:sp>
      <p:sp>
        <p:nvSpPr>
          <p:cNvPr id="11" name="Shape 8"/>
          <p:cNvSpPr/>
          <p:nvPr/>
        </p:nvSpPr>
        <p:spPr>
          <a:xfrm>
            <a:off x="640080" y="6419088"/>
            <a:ext cx="10908792" cy="0"/>
          </a:xfrm>
          <a:prstGeom prst="line">
            <a:avLst/>
          </a:prstGeom>
          <a:noFill/>
          <a:ln w="12700">
            <a:solidFill>
              <a:srgbClr val="D9E0EA"/>
            </a:solidFill>
            <a:prstDash val="solid"/>
          </a:ln>
        </p:spPr>
      </p:sp>
      <p:sp>
        <p:nvSpPr>
          <p:cNvPr id="12" name="Text 9"/>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13" name="Text 10"/>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9</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04 · 实验与结果分析</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案例分析：暴雨 + 大型活动叠加的高峰场景（示例）</a:t>
            </a:r>
            <a:endParaRPr lang="en-US" sz="2700" dirty="0"/>
          </a:p>
        </p:txBody>
      </p:sp>
      <p:graphicFrame>
        <p:nvGraphicFramePr>
          <p:cNvPr id="6" name="Chart 0" descr=""/>
          <p:cNvGraphicFramePr/>
          <p:nvPr/>
        </p:nvGraphicFramePr>
        <p:xfrm>
          <a:off x="640080" y="1645920"/>
          <a:ext cx="7040880" cy="443484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909560" y="1645920"/>
            <a:ext cx="3611880" cy="443484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8" name="Shape 5"/>
          <p:cNvSpPr/>
          <p:nvPr/>
        </p:nvSpPr>
        <p:spPr>
          <a:xfrm>
            <a:off x="7909560" y="1645920"/>
            <a:ext cx="3611880" cy="502920"/>
          </a:xfrm>
          <a:prstGeom prst="rect">
            <a:avLst/>
          </a:prstGeom>
          <a:solidFill>
            <a:srgbClr val="16263F"/>
          </a:solidFill>
          <a:ln/>
        </p:spPr>
      </p:sp>
      <p:sp>
        <p:nvSpPr>
          <p:cNvPr id="9" name="Text 6"/>
          <p:cNvSpPr/>
          <p:nvPr/>
        </p:nvSpPr>
        <p:spPr>
          <a:xfrm>
            <a:off x="8119872" y="1645920"/>
            <a:ext cx="3200400" cy="502920"/>
          </a:xfrm>
          <a:prstGeom prst="rect">
            <a:avLst/>
          </a:prstGeom>
          <a:noFill/>
          <a:ln/>
        </p:spPr>
        <p:txBody>
          <a:bodyPr wrap="square" lIns="0" tIns="0" rIns="0" bIns="0" rtlCol="0" anchor="ctr"/>
          <a:lstStyle/>
          <a:p>
            <a:pPr indent="0" marL="0">
              <a:buNone/>
            </a:pPr>
            <a:r>
              <a:rPr lang="en-US" sz="1500" b="1" dirty="0">
                <a:solidFill>
                  <a:srgbClr val="E0A458"/>
                </a:solidFill>
                <a:latin typeface="Noto Serif CJK SC" pitchFamily="34" charset="0"/>
                <a:ea typeface="Noto Serif CJK SC" pitchFamily="34" charset="-122"/>
                <a:cs typeface="Noto Serif CJK SC" pitchFamily="34" charset="-120"/>
              </a:rPr>
              <a:t>场景观察</a:t>
            </a:r>
            <a:endParaRPr lang="en-US" sz="1500" dirty="0"/>
          </a:p>
        </p:txBody>
      </p:sp>
      <p:sp>
        <p:nvSpPr>
          <p:cNvPr id="10" name="Text 7"/>
          <p:cNvSpPr/>
          <p:nvPr/>
        </p:nvSpPr>
        <p:spPr>
          <a:xfrm>
            <a:off x="8119872" y="2331720"/>
            <a:ext cx="3246120" cy="3657600"/>
          </a:xfrm>
          <a:prstGeom prst="rect">
            <a:avLst/>
          </a:prstGeom>
          <a:noFill/>
          <a:ln/>
        </p:spPr>
        <p:txBody>
          <a:bodyPr wrap="square" lIns="0" tIns="0" rIns="0" bIns="0" rtlCol="0" anchor="ctr"/>
          <a:lstStyle/>
          <a:p>
            <a:pPr marL="342900" indent="-342900">
              <a:lnSpc>
                <a:spcPct val="114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18:30 出现瞬时客流尖峰（活动散场 + 降雨滞留）。</a:t>
            </a:r>
            <a:endParaRPr lang="en-US" sz="1250" dirty="0"/>
          </a:p>
          <a:p>
            <a:pPr marL="342900" indent="-342900">
              <a:lnSpc>
                <a:spcPct val="114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本文预测紧贴实际曲线，尖峰捕捉误差约 3.5%。</a:t>
            </a:r>
            <a:endParaRPr lang="en-US" sz="1250" dirty="0"/>
          </a:p>
          <a:p>
            <a:pPr marL="342900" indent="-342900">
              <a:lnSpc>
                <a:spcPct val="114000"/>
              </a:lnSpc>
              <a:spcAft>
                <a:spcPts val="1000"/>
              </a:spcAft>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STGCN 明显低估尖峰（约 16% 偏差），易导致调度不足。</a:t>
            </a:r>
            <a:endParaRPr lang="en-US" sz="1250" dirty="0"/>
          </a:p>
          <a:p>
            <a:pPr marL="342900" indent="-342900">
              <a:lnSpc>
                <a:spcPct val="114000"/>
              </a:lnSpc>
              <a:buSzPct val="100000"/>
              <a:buChar char="•"/>
            </a:pPr>
            <a:r>
              <a:rPr lang="en-US" sz="1250" dirty="0">
                <a:solidFill>
                  <a:srgbClr val="1E293B"/>
                </a:solidFill>
                <a:latin typeface="Noto Sans CJK SC" pitchFamily="34" charset="0"/>
                <a:ea typeface="Noto Sans CJK SC" pitchFamily="34" charset="-122"/>
                <a:cs typeface="Noto Sans CJK SC" pitchFamily="34" charset="-120"/>
              </a:rPr>
              <a:t>外部因素注意力在此类突发场景下作用突出。</a:t>
            </a:r>
            <a:endParaRPr lang="en-US" sz="1250" dirty="0"/>
          </a:p>
        </p:txBody>
      </p:sp>
      <p:sp>
        <p:nvSpPr>
          <p:cNvPr id="11" name="Shape 8"/>
          <p:cNvSpPr/>
          <p:nvPr/>
        </p:nvSpPr>
        <p:spPr>
          <a:xfrm>
            <a:off x="640080" y="6419088"/>
            <a:ext cx="10908792" cy="0"/>
          </a:xfrm>
          <a:prstGeom prst="line">
            <a:avLst/>
          </a:prstGeom>
          <a:noFill/>
          <a:ln w="12700">
            <a:solidFill>
              <a:srgbClr val="D9E0EA"/>
            </a:solidFill>
            <a:prstDash val="solid"/>
          </a:ln>
        </p:spPr>
      </p:sp>
      <p:sp>
        <p:nvSpPr>
          <p:cNvPr id="12" name="Text 9"/>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13" name="Text 10"/>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10</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263F"/>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E0A458"/>
          </a:solidFill>
          <a:ln/>
        </p:spPr>
      </p:sp>
      <p:sp>
        <p:nvSpPr>
          <p:cNvPr id="3" name="Text 1"/>
          <p:cNvSpPr/>
          <p:nvPr/>
        </p:nvSpPr>
        <p:spPr>
          <a:xfrm>
            <a:off x="640080" y="457200"/>
            <a:ext cx="10058400" cy="320040"/>
          </a:xfrm>
          <a:prstGeom prst="rect">
            <a:avLst/>
          </a:prstGeom>
          <a:noFill/>
          <a:ln/>
        </p:spPr>
        <p:txBody>
          <a:bodyPr wrap="square" lIns="0" tIns="0" rIns="0" bIns="0" rtlCol="0" anchor="ctr"/>
          <a:lstStyle/>
          <a:p>
            <a:pPr indent="0" marL="0">
              <a:buNone/>
            </a:pPr>
            <a:r>
              <a:rPr lang="en-US" sz="1300" b="1" spc="200" kern="0" dirty="0">
                <a:solidFill>
                  <a:srgbClr val="3E9AAE"/>
                </a:solidFill>
                <a:latin typeface="Noto Sans CJK SC" pitchFamily="34" charset="0"/>
                <a:ea typeface="Noto Sans CJK SC" pitchFamily="34" charset="-122"/>
                <a:cs typeface="Noto Sans CJK SC" pitchFamily="34" charset="-120"/>
              </a:rPr>
              <a:t>05 · 主要创新点</a:t>
            </a:r>
            <a:endParaRPr lang="en-US" sz="1300" dirty="0"/>
          </a:p>
        </p:txBody>
      </p:sp>
      <p:sp>
        <p:nvSpPr>
          <p:cNvPr id="4" name="Text 2"/>
          <p:cNvSpPr/>
          <p:nvPr/>
        </p:nvSpPr>
        <p:spPr>
          <a:xfrm>
            <a:off x="640080" y="749808"/>
            <a:ext cx="10058400" cy="640080"/>
          </a:xfrm>
          <a:prstGeom prst="rect">
            <a:avLst/>
          </a:prstGeom>
          <a:noFill/>
          <a:ln/>
        </p:spPr>
        <p:txBody>
          <a:bodyPr wrap="square" lIns="0" tIns="0" rIns="0" bIns="0" rtlCol="0" anchor="ctr"/>
          <a:lstStyle/>
          <a:p>
            <a:pPr indent="0" marL="0">
              <a:buNone/>
            </a:pPr>
            <a:r>
              <a:rPr lang="en-US" sz="2800" b="1" dirty="0">
                <a:solidFill>
                  <a:srgbClr val="FFFFFF"/>
                </a:solidFill>
                <a:latin typeface="Noto Serif CJK SC" pitchFamily="34" charset="0"/>
                <a:ea typeface="Noto Serif CJK SC" pitchFamily="34" charset="-122"/>
                <a:cs typeface="Noto Serif CJK SC" pitchFamily="34" charset="-120"/>
              </a:rPr>
              <a:t>三项核心创新</a:t>
            </a:r>
            <a:endParaRPr lang="en-US" sz="2800" dirty="0"/>
          </a:p>
        </p:txBody>
      </p:sp>
      <p:sp>
        <p:nvSpPr>
          <p:cNvPr id="5" name="Shape 3"/>
          <p:cNvSpPr/>
          <p:nvPr/>
        </p:nvSpPr>
        <p:spPr>
          <a:xfrm>
            <a:off x="640080" y="1737360"/>
            <a:ext cx="3566160" cy="4114800"/>
          </a:xfrm>
          <a:prstGeom prst="rect">
            <a:avLst/>
          </a:prstGeom>
          <a:solidFill>
            <a:srgbClr val="1F3A5F"/>
          </a:solidFill>
          <a:ln w="12700">
            <a:solidFill>
              <a:srgbClr val="2E4A6E"/>
            </a:solidFill>
            <a:prstDash val="solid"/>
          </a:ln>
        </p:spPr>
      </p:sp>
      <p:sp>
        <p:nvSpPr>
          <p:cNvPr id="6" name="Shape 4"/>
          <p:cNvSpPr/>
          <p:nvPr/>
        </p:nvSpPr>
        <p:spPr>
          <a:xfrm>
            <a:off x="640080" y="1737360"/>
            <a:ext cx="3566160" cy="109728"/>
          </a:xfrm>
          <a:prstGeom prst="rect">
            <a:avLst/>
          </a:prstGeom>
          <a:solidFill>
            <a:srgbClr val="2C7A8C"/>
          </a:solidFill>
          <a:ln/>
        </p:spPr>
      </p:sp>
      <p:sp>
        <p:nvSpPr>
          <p:cNvPr id="7" name="Text 5"/>
          <p:cNvSpPr/>
          <p:nvPr/>
        </p:nvSpPr>
        <p:spPr>
          <a:xfrm>
            <a:off x="914400" y="1965960"/>
            <a:ext cx="1828800" cy="822960"/>
          </a:xfrm>
          <a:prstGeom prst="rect">
            <a:avLst/>
          </a:prstGeom>
          <a:noFill/>
          <a:ln/>
        </p:spPr>
        <p:txBody>
          <a:bodyPr wrap="square" lIns="0" tIns="0" rIns="0" bIns="0" rtlCol="0" anchor="ctr"/>
          <a:lstStyle/>
          <a:p>
            <a:pPr indent="0" marL="0">
              <a:buNone/>
            </a:pPr>
            <a:r>
              <a:rPr lang="en-US" sz="4600" b="1" dirty="0">
                <a:solidFill>
                  <a:srgbClr val="2C7A8C"/>
                </a:solidFill>
                <a:latin typeface="Noto Serif CJK SC" pitchFamily="34" charset="0"/>
                <a:ea typeface="Noto Serif CJK SC" pitchFamily="34" charset="-122"/>
                <a:cs typeface="Noto Serif CJK SC" pitchFamily="34" charset="-120"/>
              </a:rPr>
              <a:t>01</a:t>
            </a:r>
            <a:endParaRPr lang="en-US" sz="4600" dirty="0"/>
          </a:p>
        </p:txBody>
      </p:sp>
      <p:sp>
        <p:nvSpPr>
          <p:cNvPr id="8" name="Text 6"/>
          <p:cNvSpPr/>
          <p:nvPr/>
        </p:nvSpPr>
        <p:spPr>
          <a:xfrm>
            <a:off x="914400" y="2880360"/>
            <a:ext cx="3017520" cy="777240"/>
          </a:xfrm>
          <a:prstGeom prst="rect">
            <a:avLst/>
          </a:prstGeom>
          <a:noFill/>
          <a:ln/>
        </p:spPr>
        <p:txBody>
          <a:bodyPr wrap="square" lIns="0" tIns="0" rIns="0" bIns="0" rtlCol="0" anchor="t"/>
          <a:lstStyle/>
          <a:p>
            <a:pPr indent="0" marL="0">
              <a:buNone/>
            </a:pPr>
            <a:r>
              <a:rPr lang="en-US" sz="1900" b="1" dirty="0">
                <a:solidFill>
                  <a:srgbClr val="FFFFFF"/>
                </a:solidFill>
                <a:latin typeface="Noto Serif CJK SC" pitchFamily="34" charset="0"/>
                <a:ea typeface="Noto Serif CJK SC" pitchFamily="34" charset="-122"/>
                <a:cs typeface="Noto Serif CJK SC" pitchFamily="34" charset="-120"/>
              </a:rPr>
              <a:t>双重动态图构建</a:t>
            </a:r>
            <a:endParaRPr lang="en-US" sz="1900" dirty="0"/>
          </a:p>
        </p:txBody>
      </p:sp>
      <p:sp>
        <p:nvSpPr>
          <p:cNvPr id="9" name="Text 7"/>
          <p:cNvSpPr/>
          <p:nvPr/>
        </p:nvSpPr>
        <p:spPr>
          <a:xfrm>
            <a:off x="914400" y="3703320"/>
            <a:ext cx="3017520" cy="1920240"/>
          </a:xfrm>
          <a:prstGeom prst="rect">
            <a:avLst/>
          </a:prstGeom>
          <a:noFill/>
          <a:ln/>
        </p:spPr>
        <p:txBody>
          <a:bodyPr wrap="square" lIns="0" tIns="0" rIns="0" bIns="0" rtlCol="0" anchor="ctr"/>
          <a:lstStyle/>
          <a:p>
            <a:pPr indent="0" marL="0">
              <a:lnSpc>
                <a:spcPct val="128000"/>
              </a:lnSpc>
              <a:buNone/>
            </a:pPr>
            <a:r>
              <a:rPr lang="en-US" sz="1350" dirty="0">
                <a:solidFill>
                  <a:srgbClr val="F4F6FA"/>
                </a:solidFill>
                <a:latin typeface="Noto Sans CJK SC" pitchFamily="34" charset="0"/>
                <a:ea typeface="Noto Sans CJK SC" pitchFamily="34" charset="-122"/>
                <a:cs typeface="Noto Sans CJK SC" pitchFamily="34" charset="-120"/>
              </a:rPr>
              <a:t>同时融合物理邻接图与客流相似度图，并随时段自适应更新边权，突破以往“静态单图”假设。</a:t>
            </a:r>
            <a:endParaRPr lang="en-US" sz="1350" dirty="0"/>
          </a:p>
        </p:txBody>
      </p:sp>
      <p:sp>
        <p:nvSpPr>
          <p:cNvPr id="10" name="Shape 8"/>
          <p:cNvSpPr/>
          <p:nvPr/>
        </p:nvSpPr>
        <p:spPr>
          <a:xfrm>
            <a:off x="4407408" y="1737360"/>
            <a:ext cx="3566160" cy="4114800"/>
          </a:xfrm>
          <a:prstGeom prst="rect">
            <a:avLst/>
          </a:prstGeom>
          <a:solidFill>
            <a:srgbClr val="1F3A5F"/>
          </a:solidFill>
          <a:ln w="12700">
            <a:solidFill>
              <a:srgbClr val="2E4A6E"/>
            </a:solidFill>
            <a:prstDash val="solid"/>
          </a:ln>
        </p:spPr>
      </p:sp>
      <p:sp>
        <p:nvSpPr>
          <p:cNvPr id="11" name="Shape 9"/>
          <p:cNvSpPr/>
          <p:nvPr/>
        </p:nvSpPr>
        <p:spPr>
          <a:xfrm>
            <a:off x="4407408" y="1737360"/>
            <a:ext cx="3566160" cy="109728"/>
          </a:xfrm>
          <a:prstGeom prst="rect">
            <a:avLst/>
          </a:prstGeom>
          <a:solidFill>
            <a:srgbClr val="E0A458"/>
          </a:solidFill>
          <a:ln/>
        </p:spPr>
      </p:sp>
      <p:sp>
        <p:nvSpPr>
          <p:cNvPr id="12" name="Text 10"/>
          <p:cNvSpPr/>
          <p:nvPr/>
        </p:nvSpPr>
        <p:spPr>
          <a:xfrm>
            <a:off x="4681728" y="1965960"/>
            <a:ext cx="1828800" cy="822960"/>
          </a:xfrm>
          <a:prstGeom prst="rect">
            <a:avLst/>
          </a:prstGeom>
          <a:noFill/>
          <a:ln/>
        </p:spPr>
        <p:txBody>
          <a:bodyPr wrap="square" lIns="0" tIns="0" rIns="0" bIns="0" rtlCol="0" anchor="ctr"/>
          <a:lstStyle/>
          <a:p>
            <a:pPr indent="0" marL="0">
              <a:buNone/>
            </a:pPr>
            <a:r>
              <a:rPr lang="en-US" sz="4600" b="1" dirty="0">
                <a:solidFill>
                  <a:srgbClr val="E0A458"/>
                </a:solidFill>
                <a:latin typeface="Noto Serif CJK SC" pitchFamily="34" charset="0"/>
                <a:ea typeface="Noto Serif CJK SC" pitchFamily="34" charset="-122"/>
                <a:cs typeface="Noto Serif CJK SC" pitchFamily="34" charset="-120"/>
              </a:rPr>
              <a:t>02</a:t>
            </a:r>
            <a:endParaRPr lang="en-US" sz="4600" dirty="0"/>
          </a:p>
        </p:txBody>
      </p:sp>
      <p:sp>
        <p:nvSpPr>
          <p:cNvPr id="13" name="Text 11"/>
          <p:cNvSpPr/>
          <p:nvPr/>
        </p:nvSpPr>
        <p:spPr>
          <a:xfrm>
            <a:off x="4681728" y="2880360"/>
            <a:ext cx="3017520" cy="777240"/>
          </a:xfrm>
          <a:prstGeom prst="rect">
            <a:avLst/>
          </a:prstGeom>
          <a:noFill/>
          <a:ln/>
        </p:spPr>
        <p:txBody>
          <a:bodyPr wrap="square" lIns="0" tIns="0" rIns="0" bIns="0" rtlCol="0" anchor="t"/>
          <a:lstStyle/>
          <a:p>
            <a:pPr indent="0" marL="0">
              <a:buNone/>
            </a:pPr>
            <a:r>
              <a:rPr lang="en-US" sz="1900" b="1" dirty="0">
                <a:solidFill>
                  <a:srgbClr val="FFFFFF"/>
                </a:solidFill>
                <a:latin typeface="Noto Serif CJK SC" pitchFamily="34" charset="0"/>
                <a:ea typeface="Noto Serif CJK SC" pitchFamily="34" charset="-122"/>
                <a:cs typeface="Noto Serif CJK SC" pitchFamily="34" charset="-120"/>
              </a:rPr>
              <a:t>外部因素注意力融合</a:t>
            </a:r>
            <a:endParaRPr lang="en-US" sz="1900" dirty="0"/>
          </a:p>
        </p:txBody>
      </p:sp>
      <p:sp>
        <p:nvSpPr>
          <p:cNvPr id="14" name="Text 12"/>
          <p:cNvSpPr/>
          <p:nvPr/>
        </p:nvSpPr>
        <p:spPr>
          <a:xfrm>
            <a:off x="4681728" y="3703320"/>
            <a:ext cx="3017520" cy="1920240"/>
          </a:xfrm>
          <a:prstGeom prst="rect">
            <a:avLst/>
          </a:prstGeom>
          <a:noFill/>
          <a:ln/>
        </p:spPr>
        <p:txBody>
          <a:bodyPr wrap="square" lIns="0" tIns="0" rIns="0" bIns="0" rtlCol="0" anchor="ctr"/>
          <a:lstStyle/>
          <a:p>
            <a:pPr indent="0" marL="0">
              <a:lnSpc>
                <a:spcPct val="128000"/>
              </a:lnSpc>
              <a:buNone/>
            </a:pPr>
            <a:r>
              <a:rPr lang="en-US" sz="1350" dirty="0">
                <a:solidFill>
                  <a:srgbClr val="F4F6FA"/>
                </a:solidFill>
                <a:latin typeface="Noto Sans CJK SC" pitchFamily="34" charset="0"/>
                <a:ea typeface="Noto Sans CJK SC" pitchFamily="34" charset="-122"/>
                <a:cs typeface="Noto Sans CJK SC" pitchFamily="34" charset="-120"/>
              </a:rPr>
              <a:t>将天气、时段、事件编码为上下文向量，用注意力动态加权，显著提升突发场景鲁棒性。</a:t>
            </a:r>
            <a:endParaRPr lang="en-US" sz="1350" dirty="0"/>
          </a:p>
        </p:txBody>
      </p:sp>
      <p:sp>
        <p:nvSpPr>
          <p:cNvPr id="15" name="Shape 13"/>
          <p:cNvSpPr/>
          <p:nvPr/>
        </p:nvSpPr>
        <p:spPr>
          <a:xfrm>
            <a:off x="8174736" y="1737360"/>
            <a:ext cx="3566160" cy="4114800"/>
          </a:xfrm>
          <a:prstGeom prst="rect">
            <a:avLst/>
          </a:prstGeom>
          <a:solidFill>
            <a:srgbClr val="1F3A5F"/>
          </a:solidFill>
          <a:ln w="12700">
            <a:solidFill>
              <a:srgbClr val="2E4A6E"/>
            </a:solidFill>
            <a:prstDash val="solid"/>
          </a:ln>
        </p:spPr>
      </p:sp>
      <p:sp>
        <p:nvSpPr>
          <p:cNvPr id="16" name="Shape 14"/>
          <p:cNvSpPr/>
          <p:nvPr/>
        </p:nvSpPr>
        <p:spPr>
          <a:xfrm>
            <a:off x="8174736" y="1737360"/>
            <a:ext cx="3566160" cy="109728"/>
          </a:xfrm>
          <a:prstGeom prst="rect">
            <a:avLst/>
          </a:prstGeom>
          <a:solidFill>
            <a:srgbClr val="3E9AAE"/>
          </a:solidFill>
          <a:ln/>
        </p:spPr>
      </p:sp>
      <p:sp>
        <p:nvSpPr>
          <p:cNvPr id="17" name="Text 15"/>
          <p:cNvSpPr/>
          <p:nvPr/>
        </p:nvSpPr>
        <p:spPr>
          <a:xfrm>
            <a:off x="8449056" y="1965960"/>
            <a:ext cx="1828800" cy="822960"/>
          </a:xfrm>
          <a:prstGeom prst="rect">
            <a:avLst/>
          </a:prstGeom>
          <a:noFill/>
          <a:ln/>
        </p:spPr>
        <p:txBody>
          <a:bodyPr wrap="square" lIns="0" tIns="0" rIns="0" bIns="0" rtlCol="0" anchor="ctr"/>
          <a:lstStyle/>
          <a:p>
            <a:pPr indent="0" marL="0">
              <a:buNone/>
            </a:pPr>
            <a:r>
              <a:rPr lang="en-US" sz="4600" b="1" dirty="0">
                <a:solidFill>
                  <a:srgbClr val="3E9AAE"/>
                </a:solidFill>
                <a:latin typeface="Noto Serif CJK SC" pitchFamily="34" charset="0"/>
                <a:ea typeface="Noto Serif CJK SC" pitchFamily="34" charset="-122"/>
                <a:cs typeface="Noto Serif CJK SC" pitchFamily="34" charset="-120"/>
              </a:rPr>
              <a:t>03</a:t>
            </a:r>
            <a:endParaRPr lang="en-US" sz="4600" dirty="0"/>
          </a:p>
        </p:txBody>
      </p:sp>
      <p:sp>
        <p:nvSpPr>
          <p:cNvPr id="18" name="Text 16"/>
          <p:cNvSpPr/>
          <p:nvPr/>
        </p:nvSpPr>
        <p:spPr>
          <a:xfrm>
            <a:off x="8449056" y="2880360"/>
            <a:ext cx="3017520" cy="777240"/>
          </a:xfrm>
          <a:prstGeom prst="rect">
            <a:avLst/>
          </a:prstGeom>
          <a:noFill/>
          <a:ln/>
        </p:spPr>
        <p:txBody>
          <a:bodyPr wrap="square" lIns="0" tIns="0" rIns="0" bIns="0" rtlCol="0" anchor="t"/>
          <a:lstStyle/>
          <a:p>
            <a:pPr indent="0" marL="0">
              <a:buNone/>
            </a:pPr>
            <a:r>
              <a:rPr lang="en-US" sz="1900" b="1" dirty="0">
                <a:solidFill>
                  <a:srgbClr val="FFFFFF"/>
                </a:solidFill>
                <a:latin typeface="Noto Serif CJK SC" pitchFamily="34" charset="0"/>
                <a:ea typeface="Noto Serif CJK SC" pitchFamily="34" charset="-122"/>
                <a:cs typeface="Noto Serif CJK SC" pitchFamily="34" charset="-120"/>
              </a:rPr>
              <a:t>端到端多步预测框架</a:t>
            </a:r>
            <a:endParaRPr lang="en-US" sz="1900" dirty="0"/>
          </a:p>
        </p:txBody>
      </p:sp>
      <p:sp>
        <p:nvSpPr>
          <p:cNvPr id="19" name="Text 17"/>
          <p:cNvSpPr/>
          <p:nvPr/>
        </p:nvSpPr>
        <p:spPr>
          <a:xfrm>
            <a:off x="8449056" y="3703320"/>
            <a:ext cx="3017520" cy="1920240"/>
          </a:xfrm>
          <a:prstGeom prst="rect">
            <a:avLst/>
          </a:prstGeom>
          <a:noFill/>
          <a:ln/>
        </p:spPr>
        <p:txBody>
          <a:bodyPr wrap="square" lIns="0" tIns="0" rIns="0" bIns="0" rtlCol="0" anchor="ctr"/>
          <a:lstStyle/>
          <a:p>
            <a:pPr indent="0" marL="0">
              <a:lnSpc>
                <a:spcPct val="128000"/>
              </a:lnSpc>
              <a:buNone/>
            </a:pPr>
            <a:r>
              <a:rPr lang="en-US" sz="1350" dirty="0">
                <a:solidFill>
                  <a:srgbClr val="F4F6FA"/>
                </a:solidFill>
                <a:latin typeface="Noto Sans CJK SC" pitchFamily="34" charset="0"/>
                <a:ea typeface="Noto Sans CJK SC" pitchFamily="34" charset="-122"/>
                <a:cs typeface="Noto Sans CJK SC" pitchFamily="34" charset="-120"/>
              </a:rPr>
              <a:t>图卷积—门控时间卷积—多步预测头一体化训练，长步长误差累积明显减缓。</a:t>
            </a:r>
            <a:endParaRPr lang="en-US" sz="1350" dirty="0"/>
          </a:p>
        </p:txBody>
      </p:sp>
      <p:sp>
        <p:nvSpPr>
          <p:cNvPr id="20" name="Shape 18"/>
          <p:cNvSpPr/>
          <p:nvPr/>
        </p:nvSpPr>
        <p:spPr>
          <a:xfrm>
            <a:off x="640080" y="6419088"/>
            <a:ext cx="10908792" cy="0"/>
          </a:xfrm>
          <a:prstGeom prst="line">
            <a:avLst/>
          </a:prstGeom>
          <a:noFill/>
          <a:ln w="12700">
            <a:solidFill>
              <a:srgbClr val="D9E0EA"/>
            </a:solidFill>
            <a:prstDash val="solid"/>
          </a:ln>
        </p:spPr>
      </p:sp>
      <p:sp>
        <p:nvSpPr>
          <p:cNvPr id="21" name="Text 19"/>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22" name="Text 20"/>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11</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6FA"/>
        </a:solidFill>
      </p:bgPr>
    </p:bg>
    <p:spTree>
      <p:nvGrpSpPr>
        <p:cNvPr id="1" name=""/>
        <p:cNvGrpSpPr/>
        <p:nvPr/>
      </p:nvGrpSpPr>
      <p:grpSpPr>
        <a:xfrm>
          <a:off x="0" y="0"/>
          <a:ext cx="0" cy="0"/>
          <a:chOff x="0" y="0"/>
          <a:chExt cx="0" cy="0"/>
        </a:xfrm>
      </p:grpSpPr>
      <p:sp>
        <p:nvSpPr>
          <p:cNvPr id="2" name="Shape 0"/>
          <p:cNvSpPr/>
          <p:nvPr/>
        </p:nvSpPr>
        <p:spPr>
          <a:xfrm>
            <a:off x="0" y="0"/>
            <a:ext cx="256032" cy="6858000"/>
          </a:xfrm>
          <a:prstGeom prst="rect">
            <a:avLst/>
          </a:prstGeom>
          <a:solidFill>
            <a:srgbClr val="16263F"/>
          </a:solidFill>
          <a:ln/>
        </p:spPr>
      </p:sp>
      <p:sp>
        <p:nvSpPr>
          <p:cNvPr id="3" name="Shape 1"/>
          <p:cNvSpPr/>
          <p:nvPr/>
        </p:nvSpPr>
        <p:spPr>
          <a:xfrm>
            <a:off x="256032" y="0"/>
            <a:ext cx="82296" cy="6858000"/>
          </a:xfrm>
          <a:prstGeom prst="rect">
            <a:avLst/>
          </a:prstGeom>
          <a:solidFill>
            <a:srgbClr val="E0A458"/>
          </a:solidFill>
          <a:ln/>
        </p:spPr>
      </p:sp>
      <p:sp>
        <p:nvSpPr>
          <p:cNvPr id="4" name="Text 2"/>
          <p:cNvSpPr/>
          <p:nvPr/>
        </p:nvSpPr>
        <p:spPr>
          <a:xfrm>
            <a:off x="640080" y="384048"/>
            <a:ext cx="10789920" cy="320040"/>
          </a:xfrm>
          <a:prstGeom prst="rect">
            <a:avLst/>
          </a:prstGeom>
          <a:noFill/>
          <a:ln/>
        </p:spPr>
        <p:txBody>
          <a:bodyPr wrap="square" lIns="0" tIns="0" rIns="0" bIns="0" rtlCol="0" anchor="ctr"/>
          <a:lstStyle/>
          <a:p>
            <a:pPr indent="0" marL="0">
              <a:buNone/>
            </a:pPr>
            <a:r>
              <a:rPr lang="en-US" sz="1300" b="1" spc="200" kern="0" dirty="0">
                <a:solidFill>
                  <a:srgbClr val="2C7A8C"/>
                </a:solidFill>
                <a:latin typeface="Noto Sans CJK SC" pitchFamily="34" charset="0"/>
                <a:ea typeface="Noto Sans CJK SC" pitchFamily="34" charset="-122"/>
                <a:cs typeface="Noto Sans CJK SC" pitchFamily="34" charset="-120"/>
              </a:rPr>
              <a:t>06 · 结论与研究展望</a:t>
            </a:r>
            <a:endParaRPr lang="en-US" sz="1300" dirty="0"/>
          </a:p>
        </p:txBody>
      </p:sp>
      <p:sp>
        <p:nvSpPr>
          <p:cNvPr id="5" name="Text 3"/>
          <p:cNvSpPr/>
          <p:nvPr/>
        </p:nvSpPr>
        <p:spPr>
          <a:xfrm>
            <a:off x="640080" y="676656"/>
            <a:ext cx="10881360" cy="640080"/>
          </a:xfrm>
          <a:prstGeom prst="rect">
            <a:avLst/>
          </a:prstGeom>
          <a:noFill/>
          <a:ln/>
        </p:spPr>
        <p:txBody>
          <a:bodyPr wrap="square" lIns="0" tIns="0" rIns="0" bIns="0" rtlCol="0" anchor="ctr"/>
          <a:lstStyle/>
          <a:p>
            <a:pPr indent="0" marL="0">
              <a:buNone/>
            </a:pPr>
            <a:r>
              <a:rPr lang="en-US" sz="2700" b="1" dirty="0">
                <a:solidFill>
                  <a:srgbClr val="16263F"/>
                </a:solidFill>
                <a:latin typeface="Noto Serif CJK SC" pitchFamily="34" charset="0"/>
                <a:ea typeface="Noto Serif CJK SC" pitchFamily="34" charset="-122"/>
                <a:cs typeface="Noto Serif CJK SC" pitchFamily="34" charset="-120"/>
              </a:rPr>
              <a:t>结论、研究不足与未来工作</a:t>
            </a:r>
            <a:endParaRPr lang="en-US" sz="2700" dirty="0"/>
          </a:p>
        </p:txBody>
      </p:sp>
      <p:sp>
        <p:nvSpPr>
          <p:cNvPr id="6" name="Shape 4"/>
          <p:cNvSpPr/>
          <p:nvPr/>
        </p:nvSpPr>
        <p:spPr>
          <a:xfrm>
            <a:off x="640080" y="1645920"/>
            <a:ext cx="5349240" cy="443484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7" name="Shape 5"/>
          <p:cNvSpPr/>
          <p:nvPr/>
        </p:nvSpPr>
        <p:spPr>
          <a:xfrm>
            <a:off x="640080" y="1645920"/>
            <a:ext cx="5349240" cy="548640"/>
          </a:xfrm>
          <a:prstGeom prst="rect">
            <a:avLst/>
          </a:prstGeom>
          <a:solidFill>
            <a:srgbClr val="2C7A8C"/>
          </a:solidFill>
          <a:ln/>
        </p:spPr>
      </p:sp>
      <p:sp>
        <p:nvSpPr>
          <p:cNvPr id="8" name="Text 6"/>
          <p:cNvSpPr/>
          <p:nvPr/>
        </p:nvSpPr>
        <p:spPr>
          <a:xfrm>
            <a:off x="868680" y="1645920"/>
            <a:ext cx="4846320" cy="548640"/>
          </a:xfrm>
          <a:prstGeom prst="rect">
            <a:avLst/>
          </a:prstGeom>
          <a:noFill/>
          <a:ln/>
        </p:spPr>
        <p:txBody>
          <a:bodyPr wrap="square" lIns="0" tIns="0" rIns="0" bIns="0" rtlCol="0" anchor="ctr"/>
          <a:lstStyle/>
          <a:p>
            <a:pPr indent="0" marL="0">
              <a:buNone/>
            </a:pPr>
            <a:r>
              <a:rPr lang="en-US" sz="1800" b="1" dirty="0">
                <a:solidFill>
                  <a:srgbClr val="FFFFFF"/>
                </a:solidFill>
                <a:latin typeface="Noto Serif CJK SC" pitchFamily="34" charset="0"/>
                <a:ea typeface="Noto Serif CJK SC" pitchFamily="34" charset="-122"/>
                <a:cs typeface="Noto Serif CJK SC" pitchFamily="34" charset="-120"/>
              </a:rPr>
              <a:t>研究结论</a:t>
            </a:r>
            <a:endParaRPr lang="en-US" sz="1800" dirty="0"/>
          </a:p>
        </p:txBody>
      </p:sp>
      <p:sp>
        <p:nvSpPr>
          <p:cNvPr id="9" name="Text 7"/>
          <p:cNvSpPr/>
          <p:nvPr/>
        </p:nvSpPr>
        <p:spPr>
          <a:xfrm>
            <a:off x="896112" y="2423160"/>
            <a:ext cx="4846320" cy="3520440"/>
          </a:xfrm>
          <a:prstGeom prst="rect">
            <a:avLst/>
          </a:prstGeom>
          <a:noFill/>
          <a:ln/>
        </p:spPr>
        <p:txBody>
          <a:bodyPr wrap="square" lIns="0" tIns="0" rIns="0" bIns="0" rtlCol="0" anchor="ctr"/>
          <a:lstStyle/>
          <a:p>
            <a:pPr marL="342900" indent="-342900">
              <a:lnSpc>
                <a:spcPct val="115000"/>
              </a:lnSpc>
              <a:spcAft>
                <a:spcPts val="1100"/>
              </a:spcAft>
              <a:buSzPct val="100000"/>
              <a:buChar char="•"/>
            </a:pPr>
            <a:r>
              <a:rPr lang="en-US" sz="1400" dirty="0">
                <a:solidFill>
                  <a:srgbClr val="1E293B"/>
                </a:solidFill>
                <a:latin typeface="Noto Sans CJK SC" pitchFamily="34" charset="0"/>
                <a:ea typeface="Noto Sans CJK SC" pitchFamily="34" charset="-122"/>
                <a:cs typeface="Noto Sans CJK SC" pitchFamily="34" charset="-120"/>
              </a:rPr>
              <a:t>提出 DST-GNN，在示例数据上 MAE 较最强基线降低约 15.7%。</a:t>
            </a:r>
            <a:endParaRPr lang="en-US" sz="1400" dirty="0"/>
          </a:p>
          <a:p>
            <a:pPr marL="342900" indent="-342900">
              <a:lnSpc>
                <a:spcPct val="115000"/>
              </a:lnSpc>
              <a:spcAft>
                <a:spcPts val="1100"/>
              </a:spcAft>
              <a:buSzPct val="100000"/>
              <a:buChar char="•"/>
            </a:pPr>
            <a:r>
              <a:rPr lang="en-US" sz="1400" dirty="0">
                <a:solidFill>
                  <a:srgbClr val="1E293B"/>
                </a:solidFill>
                <a:latin typeface="Noto Sans CJK SC" pitchFamily="34" charset="0"/>
                <a:ea typeface="Noto Sans CJK SC" pitchFamily="34" charset="-122"/>
                <a:cs typeface="Noto Sans CJK SC" pitchFamily="34" charset="-120"/>
              </a:rPr>
              <a:t>高峰 MAPE 13.6%，满足 &lt;15% 的调度可用性目标。</a:t>
            </a:r>
            <a:endParaRPr lang="en-US" sz="1400" dirty="0"/>
          </a:p>
          <a:p>
            <a:pPr marL="342900" indent="-342900">
              <a:lnSpc>
                <a:spcPct val="115000"/>
              </a:lnSpc>
              <a:spcAft>
                <a:spcPts val="1100"/>
              </a:spcAft>
              <a:buSzPct val="100000"/>
              <a:buChar char="•"/>
            </a:pPr>
            <a:r>
              <a:rPr lang="en-US" sz="1400" dirty="0">
                <a:solidFill>
                  <a:srgbClr val="1E293B"/>
                </a:solidFill>
                <a:latin typeface="Noto Sans CJK SC" pitchFamily="34" charset="0"/>
                <a:ea typeface="Noto Sans CJK SC" pitchFamily="34" charset="-122"/>
                <a:cs typeface="Noto Sans CJK SC" pitchFamily="34" charset="-120"/>
              </a:rPr>
              <a:t>多步预测更稳定，+30min 误差显著低于对比方法。</a:t>
            </a:r>
            <a:endParaRPr lang="en-US" sz="1400" dirty="0"/>
          </a:p>
          <a:p>
            <a:pPr marL="342900" indent="-342900">
              <a:lnSpc>
                <a:spcPct val="115000"/>
              </a:lnSpc>
              <a:buSzPct val="100000"/>
              <a:buChar char="•"/>
            </a:pPr>
            <a:r>
              <a:rPr lang="en-US" sz="1400" dirty="0">
                <a:solidFill>
                  <a:srgbClr val="1E293B"/>
                </a:solidFill>
                <a:latin typeface="Noto Sans CJK SC" pitchFamily="34" charset="0"/>
                <a:ea typeface="Noto Sans CJK SC" pitchFamily="34" charset="-122"/>
                <a:cs typeface="Noto Sans CJK SC" pitchFamily="34" charset="-120"/>
              </a:rPr>
              <a:t>消融与案例证实：动态图、时间卷积、外部注意力均有效。</a:t>
            </a:r>
            <a:endParaRPr lang="en-US" sz="1400" dirty="0"/>
          </a:p>
        </p:txBody>
      </p:sp>
      <p:sp>
        <p:nvSpPr>
          <p:cNvPr id="10" name="Shape 8"/>
          <p:cNvSpPr/>
          <p:nvPr/>
        </p:nvSpPr>
        <p:spPr>
          <a:xfrm>
            <a:off x="6172200" y="1645920"/>
            <a:ext cx="5349240" cy="2103120"/>
          </a:xfrm>
          <a:prstGeom prst="rect">
            <a:avLst/>
          </a:prstGeom>
          <a:solidFill>
            <a:srgbClr val="FBF3E4"/>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1" name="Shape 9"/>
          <p:cNvSpPr/>
          <p:nvPr/>
        </p:nvSpPr>
        <p:spPr>
          <a:xfrm>
            <a:off x="6172200" y="1645920"/>
            <a:ext cx="109728" cy="2103120"/>
          </a:xfrm>
          <a:prstGeom prst="rect">
            <a:avLst/>
          </a:prstGeom>
          <a:solidFill>
            <a:srgbClr val="E0A458"/>
          </a:solidFill>
          <a:ln/>
        </p:spPr>
      </p:sp>
      <p:sp>
        <p:nvSpPr>
          <p:cNvPr id="12" name="Text 10"/>
          <p:cNvSpPr/>
          <p:nvPr/>
        </p:nvSpPr>
        <p:spPr>
          <a:xfrm>
            <a:off x="6446520" y="1783080"/>
            <a:ext cx="4846320" cy="365760"/>
          </a:xfrm>
          <a:prstGeom prst="rect">
            <a:avLst/>
          </a:prstGeom>
          <a:noFill/>
          <a:ln/>
        </p:spPr>
        <p:txBody>
          <a:bodyPr wrap="square" lIns="0" tIns="0" rIns="0" bIns="0" rtlCol="0" anchor="ctr"/>
          <a:lstStyle/>
          <a:p>
            <a:pPr indent="0" marL="0">
              <a:buNone/>
            </a:pPr>
            <a:r>
              <a:rPr lang="en-US" sz="1500" b="1" dirty="0">
                <a:solidFill>
                  <a:srgbClr val="C7893B"/>
                </a:solidFill>
                <a:latin typeface="Noto Serif CJK SC" pitchFamily="34" charset="0"/>
                <a:ea typeface="Noto Serif CJK SC" pitchFamily="34" charset="-122"/>
                <a:cs typeface="Noto Serif CJK SC" pitchFamily="34" charset="-120"/>
              </a:rPr>
              <a:t>研究不足</a:t>
            </a:r>
            <a:endParaRPr lang="en-US" sz="1500" dirty="0"/>
          </a:p>
        </p:txBody>
      </p:sp>
      <p:sp>
        <p:nvSpPr>
          <p:cNvPr id="13" name="Text 11"/>
          <p:cNvSpPr/>
          <p:nvPr/>
        </p:nvSpPr>
        <p:spPr>
          <a:xfrm>
            <a:off x="6446520" y="2194560"/>
            <a:ext cx="4892040" cy="1463040"/>
          </a:xfrm>
          <a:prstGeom prst="rect">
            <a:avLst/>
          </a:prstGeom>
          <a:noFill/>
          <a:ln/>
        </p:spPr>
        <p:txBody>
          <a:bodyPr wrap="square" lIns="0" tIns="0" rIns="0" bIns="0" rtlCol="0" anchor="ctr"/>
          <a:lstStyle/>
          <a:p>
            <a:pPr marL="342900" indent="-342900">
              <a:lnSpc>
                <a:spcPct val="115000"/>
              </a:lnSpc>
              <a:spcAft>
                <a:spcPts val="600"/>
              </a:spcAft>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仅在单城示例数据验证，跨城迁移性待检验。</a:t>
            </a:r>
            <a:endParaRPr lang="en-US" sz="1300" dirty="0"/>
          </a:p>
          <a:p>
            <a:pPr marL="342900" indent="-342900">
              <a:lnSpc>
                <a:spcPct val="115000"/>
              </a:lnSpc>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外部因素目前为离散编码，粒度可进一步细化。</a:t>
            </a:r>
            <a:endParaRPr lang="en-US" sz="1300" dirty="0"/>
          </a:p>
        </p:txBody>
      </p:sp>
      <p:sp>
        <p:nvSpPr>
          <p:cNvPr id="14" name="Shape 12"/>
          <p:cNvSpPr/>
          <p:nvPr/>
        </p:nvSpPr>
        <p:spPr>
          <a:xfrm>
            <a:off x="6172200" y="3977640"/>
            <a:ext cx="5349240" cy="2103120"/>
          </a:xfrm>
          <a:prstGeom prst="rect">
            <a:avLst/>
          </a:prstGeom>
          <a:solidFill>
            <a:srgbClr val="FFFFFF"/>
          </a:solidFill>
          <a:ln w="12700">
            <a:solidFill>
              <a:srgbClr val="D9E0EA"/>
            </a:solidFill>
            <a:prstDash val="solid"/>
          </a:ln>
          <a:effectLst>
            <a:outerShdw sx="100000" sy="100000" kx="0" ky="0" algn="bl" rotWithShape="0" blurRad="76200" dist="25400" dir="8100000">
              <a:srgbClr val="16263F">
                <a:alpha val="10000"/>
              </a:srgbClr>
            </a:outerShdw>
          </a:effectLst>
        </p:spPr>
      </p:sp>
      <p:sp>
        <p:nvSpPr>
          <p:cNvPr id="15" name="Shape 13"/>
          <p:cNvSpPr/>
          <p:nvPr/>
        </p:nvSpPr>
        <p:spPr>
          <a:xfrm>
            <a:off x="6172200" y="3977640"/>
            <a:ext cx="109728" cy="2103120"/>
          </a:xfrm>
          <a:prstGeom prst="rect">
            <a:avLst/>
          </a:prstGeom>
          <a:solidFill>
            <a:srgbClr val="2C7A8C"/>
          </a:solidFill>
          <a:ln/>
        </p:spPr>
      </p:sp>
      <p:sp>
        <p:nvSpPr>
          <p:cNvPr id="16" name="Text 14"/>
          <p:cNvSpPr/>
          <p:nvPr/>
        </p:nvSpPr>
        <p:spPr>
          <a:xfrm>
            <a:off x="6446520" y="4114800"/>
            <a:ext cx="4846320" cy="365760"/>
          </a:xfrm>
          <a:prstGeom prst="rect">
            <a:avLst/>
          </a:prstGeom>
          <a:noFill/>
          <a:ln/>
        </p:spPr>
        <p:txBody>
          <a:bodyPr wrap="square" lIns="0" tIns="0" rIns="0" bIns="0" rtlCol="0" anchor="ctr"/>
          <a:lstStyle/>
          <a:p>
            <a:pPr indent="0" marL="0">
              <a:buNone/>
            </a:pPr>
            <a:r>
              <a:rPr lang="en-US" sz="1500" b="1" dirty="0">
                <a:solidFill>
                  <a:srgbClr val="2C7A8C"/>
                </a:solidFill>
                <a:latin typeface="Noto Serif CJK SC" pitchFamily="34" charset="0"/>
                <a:ea typeface="Noto Serif CJK SC" pitchFamily="34" charset="-122"/>
                <a:cs typeface="Noto Serif CJK SC" pitchFamily="34" charset="-120"/>
              </a:rPr>
              <a:t>未来工作</a:t>
            </a:r>
            <a:endParaRPr lang="en-US" sz="1500" dirty="0"/>
          </a:p>
        </p:txBody>
      </p:sp>
      <p:sp>
        <p:nvSpPr>
          <p:cNvPr id="17" name="Text 15"/>
          <p:cNvSpPr/>
          <p:nvPr/>
        </p:nvSpPr>
        <p:spPr>
          <a:xfrm>
            <a:off x="6446520" y="4526280"/>
            <a:ext cx="4892040" cy="1463040"/>
          </a:xfrm>
          <a:prstGeom prst="rect">
            <a:avLst/>
          </a:prstGeom>
          <a:noFill/>
          <a:ln/>
        </p:spPr>
        <p:txBody>
          <a:bodyPr wrap="square" lIns="0" tIns="0" rIns="0" bIns="0" rtlCol="0" anchor="ctr"/>
          <a:lstStyle/>
          <a:p>
            <a:pPr marL="342900" indent="-342900">
              <a:lnSpc>
                <a:spcPct val="115000"/>
              </a:lnSpc>
              <a:spcAft>
                <a:spcPts val="600"/>
              </a:spcAft>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引入多城数据做迁移学习与自适应微调。</a:t>
            </a:r>
            <a:endParaRPr lang="en-US" sz="1300" dirty="0"/>
          </a:p>
          <a:p>
            <a:pPr marL="342900" indent="-342900">
              <a:lnSpc>
                <a:spcPct val="115000"/>
              </a:lnSpc>
              <a:spcAft>
                <a:spcPts val="600"/>
              </a:spcAft>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接入实时数据流，构建在线预测与预警原型。</a:t>
            </a:r>
            <a:endParaRPr lang="en-US" sz="1300" dirty="0"/>
          </a:p>
          <a:p>
            <a:pPr marL="342900" indent="-342900">
              <a:lnSpc>
                <a:spcPct val="115000"/>
              </a:lnSpc>
              <a:buSzPct val="100000"/>
              <a:buChar char="•"/>
            </a:pPr>
            <a:r>
              <a:rPr lang="en-US" sz="1300" dirty="0">
                <a:solidFill>
                  <a:srgbClr val="1E293B"/>
                </a:solidFill>
                <a:latin typeface="Noto Sans CJK SC" pitchFamily="34" charset="0"/>
                <a:ea typeface="Noto Sans CJK SC" pitchFamily="34" charset="-122"/>
                <a:cs typeface="Noto Sans CJK SC" pitchFamily="34" charset="-120"/>
              </a:rPr>
              <a:t>结合可解释性分析，辅助运营决策落地。</a:t>
            </a:r>
            <a:endParaRPr lang="en-US" sz="1300" dirty="0"/>
          </a:p>
        </p:txBody>
      </p:sp>
      <p:sp>
        <p:nvSpPr>
          <p:cNvPr id="18" name="Shape 16"/>
          <p:cNvSpPr/>
          <p:nvPr/>
        </p:nvSpPr>
        <p:spPr>
          <a:xfrm>
            <a:off x="640080" y="6419088"/>
            <a:ext cx="10908792" cy="0"/>
          </a:xfrm>
          <a:prstGeom prst="line">
            <a:avLst/>
          </a:prstGeom>
          <a:noFill/>
          <a:ln w="12700">
            <a:solidFill>
              <a:srgbClr val="D9E0EA"/>
            </a:solidFill>
            <a:prstDash val="solid"/>
          </a:ln>
        </p:spPr>
      </p:sp>
      <p:sp>
        <p:nvSpPr>
          <p:cNvPr id="19" name="Text 17"/>
          <p:cNvSpPr/>
          <p:nvPr/>
        </p:nvSpPr>
        <p:spPr>
          <a:xfrm>
            <a:off x="640080" y="6473952"/>
            <a:ext cx="8229600" cy="292608"/>
          </a:xfrm>
          <a:prstGeom prst="rect">
            <a:avLst/>
          </a:prstGeom>
          <a:noFill/>
          <a:ln/>
        </p:spPr>
        <p:txBody>
          <a:bodyPr wrap="square" lIns="0" tIns="0" rIns="0" bIns="0" rtlCol="0" anchor="ctr"/>
          <a:lstStyle/>
          <a:p>
            <a:pPr indent="0" marL="0">
              <a:buNone/>
            </a:pPr>
            <a:r>
              <a:rPr lang="en-US" sz="900" dirty="0">
                <a:solidFill>
                  <a:srgbClr val="5B6B82"/>
                </a:solidFill>
                <a:latin typeface="Noto Sans CJK SC" pitchFamily="34" charset="0"/>
                <a:ea typeface="Noto Sans CJK SC" pitchFamily="34" charset="-122"/>
                <a:cs typeface="Noto Sans CJK SC" pitchFamily="34" charset="-120"/>
              </a:rPr>
              <a:t>硕士学位论文答辩 · 标准版</a:t>
            </a:r>
            <a:endParaRPr lang="en-US" sz="900" dirty="0"/>
          </a:p>
        </p:txBody>
      </p:sp>
      <p:sp>
        <p:nvSpPr>
          <p:cNvPr id="20" name="Text 18"/>
          <p:cNvSpPr/>
          <p:nvPr/>
        </p:nvSpPr>
        <p:spPr>
          <a:xfrm>
            <a:off x="10607040" y="6473952"/>
            <a:ext cx="941832" cy="292608"/>
          </a:xfrm>
          <a:prstGeom prst="rect">
            <a:avLst/>
          </a:prstGeom>
          <a:noFill/>
          <a:ln/>
        </p:spPr>
        <p:txBody>
          <a:bodyPr wrap="square" lIns="0" tIns="0" rIns="0" bIns="0" rtlCol="0" anchor="ctr"/>
          <a:lstStyle/>
          <a:p>
            <a:pPr algn="r" indent="0" marL="0">
              <a:buNone/>
            </a:pPr>
            <a:r>
              <a:rPr lang="en-US" sz="900" dirty="0">
                <a:solidFill>
                  <a:srgbClr val="5B6B82"/>
                </a:solidFill>
                <a:latin typeface="Noto Sans CJK SC" pitchFamily="34" charset="0"/>
                <a:ea typeface="Noto Sans CJK SC" pitchFamily="34" charset="-122"/>
                <a:cs typeface="Noto Sans CJK SC" pitchFamily="34" charset="-120"/>
              </a:rPr>
              <a:t>12</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263F"/>
        </a:solidFill>
      </p:bgPr>
    </p:bg>
    <p:spTree>
      <p:nvGrpSpPr>
        <p:cNvPr id="1" name=""/>
        <p:cNvGrpSpPr/>
        <p:nvPr/>
      </p:nvGrpSpPr>
      <p:grpSpPr>
        <a:xfrm>
          <a:off x="0" y="0"/>
          <a:ext cx="0" cy="0"/>
          <a:chOff x="0" y="0"/>
          <a:chExt cx="0" cy="0"/>
        </a:xfrm>
      </p:grpSpPr>
      <p:sp>
        <p:nvSpPr>
          <p:cNvPr id="2" name="Shape 0"/>
          <p:cNvSpPr/>
          <p:nvPr/>
        </p:nvSpPr>
        <p:spPr>
          <a:xfrm>
            <a:off x="9692640" y="-1097280"/>
            <a:ext cx="3840480" cy="3840480"/>
          </a:xfrm>
          <a:prstGeom prst="ellipse">
            <a:avLst/>
          </a:prstGeom>
          <a:solidFill>
            <a:srgbClr val="1F3A5F"/>
          </a:solidFill>
          <a:ln/>
        </p:spPr>
      </p:sp>
      <p:sp>
        <p:nvSpPr>
          <p:cNvPr id="3" name="Shape 1"/>
          <p:cNvSpPr/>
          <p:nvPr/>
        </p:nvSpPr>
        <p:spPr>
          <a:xfrm>
            <a:off x="-1188720" y="4572000"/>
            <a:ext cx="3474720" cy="3474720"/>
          </a:xfrm>
          <a:prstGeom prst="ellipse">
            <a:avLst/>
          </a:prstGeom>
          <a:solidFill>
            <a:srgbClr val="1F3A5F"/>
          </a:solidFill>
          <a:ln/>
        </p:spPr>
      </p:sp>
      <p:sp>
        <p:nvSpPr>
          <p:cNvPr id="4" name="Text 2"/>
          <p:cNvSpPr/>
          <p:nvPr/>
        </p:nvSpPr>
        <p:spPr>
          <a:xfrm>
            <a:off x="822960" y="1965960"/>
            <a:ext cx="7315200" cy="822960"/>
          </a:xfrm>
          <a:prstGeom prst="rect">
            <a:avLst/>
          </a:prstGeom>
          <a:noFill/>
          <a:ln/>
        </p:spPr>
        <p:txBody>
          <a:bodyPr wrap="square" lIns="0" tIns="0" rIns="0" bIns="0" rtlCol="0" anchor="ctr"/>
          <a:lstStyle/>
          <a:p>
            <a:pPr indent="0" marL="0">
              <a:buNone/>
            </a:pPr>
            <a:r>
              <a:rPr lang="en-US" sz="4000" b="1" dirty="0">
                <a:solidFill>
                  <a:srgbClr val="FFFFFF"/>
                </a:solidFill>
                <a:latin typeface="Noto Serif CJK SC" pitchFamily="34" charset="0"/>
                <a:ea typeface="Noto Serif CJK SC" pitchFamily="34" charset="-122"/>
                <a:cs typeface="Noto Serif CJK SC" pitchFamily="34" charset="-120"/>
              </a:rPr>
              <a:t>致 谢</a:t>
            </a:r>
            <a:endParaRPr lang="en-US" sz="4000" dirty="0"/>
          </a:p>
        </p:txBody>
      </p:sp>
      <p:sp>
        <p:nvSpPr>
          <p:cNvPr id="5" name="Shape 3"/>
          <p:cNvSpPr/>
          <p:nvPr/>
        </p:nvSpPr>
        <p:spPr>
          <a:xfrm>
            <a:off x="841248" y="2880360"/>
            <a:ext cx="1280160" cy="54864"/>
          </a:xfrm>
          <a:prstGeom prst="rect">
            <a:avLst/>
          </a:prstGeom>
          <a:solidFill>
            <a:srgbClr val="E0A458"/>
          </a:solidFill>
          <a:ln/>
        </p:spPr>
      </p:sp>
      <p:sp>
        <p:nvSpPr>
          <p:cNvPr id="6" name="Text 4"/>
          <p:cNvSpPr/>
          <p:nvPr/>
        </p:nvSpPr>
        <p:spPr>
          <a:xfrm>
            <a:off x="841248" y="3154680"/>
            <a:ext cx="8229600" cy="1463040"/>
          </a:xfrm>
          <a:prstGeom prst="rect">
            <a:avLst/>
          </a:prstGeom>
          <a:noFill/>
          <a:ln/>
        </p:spPr>
        <p:txBody>
          <a:bodyPr wrap="square" lIns="0" tIns="0" rIns="0" bIns="0" rtlCol="0" anchor="ctr"/>
          <a:lstStyle/>
          <a:p>
            <a:pPr indent="0" marL="0">
              <a:lnSpc>
                <a:spcPct val="150000"/>
              </a:lnSpc>
              <a:buNone/>
            </a:pPr>
            <a:r>
              <a:rPr lang="en-US" sz="1600" dirty="0">
                <a:solidFill>
                  <a:srgbClr val="F4F6FA"/>
                </a:solidFill>
                <a:latin typeface="Noto Sans CJK SC" pitchFamily="34" charset="0"/>
                <a:ea typeface="Noto Sans CJK SC" pitchFamily="34" charset="-122"/>
                <a:cs typeface="Noto Sans CJK SC" pitchFamily="34" charset="-120"/>
              </a:rPr>
              <a:t>衷心感谢导师示例·李教授的悉心指导，感谢课题组同学、学院师长以及家人的支持与帮助。</a:t>
            </a:r>
            <a:endParaRPr lang="en-US" sz="1600" dirty="0"/>
          </a:p>
          <a:p>
            <a:pPr indent="0" marL="0">
              <a:lnSpc>
                <a:spcPct val="150000"/>
              </a:lnSpc>
              <a:buNone/>
            </a:pPr>
            <a:r>
              <a:rPr lang="en-US" sz="1600" dirty="0">
                <a:solidFill>
                  <a:srgbClr val="F4F6FA"/>
                </a:solidFill>
                <a:latin typeface="Noto Sans CJK SC" pitchFamily="34" charset="0"/>
                <a:ea typeface="Noto Sans CJK SC" pitchFamily="34" charset="-122"/>
                <a:cs typeface="Noto Sans CJK SC" pitchFamily="34" charset="-120"/>
              </a:rPr>
              <a:t>感谢各位答辩老师在百忙之中评阅本文，恳请批评指正。</a:t>
            </a:r>
            <a:endParaRPr lang="en-US" sz="1600" dirty="0"/>
          </a:p>
        </p:txBody>
      </p:sp>
      <p:sp>
        <p:nvSpPr>
          <p:cNvPr id="7" name="Text 5"/>
          <p:cNvSpPr/>
          <p:nvPr/>
        </p:nvSpPr>
        <p:spPr>
          <a:xfrm>
            <a:off x="841248" y="4892040"/>
            <a:ext cx="8229600" cy="548640"/>
          </a:xfrm>
          <a:prstGeom prst="rect">
            <a:avLst/>
          </a:prstGeom>
          <a:noFill/>
          <a:ln/>
        </p:spPr>
        <p:txBody>
          <a:bodyPr wrap="square" lIns="0" tIns="0" rIns="0" bIns="0" rtlCol="0" anchor="ctr"/>
          <a:lstStyle/>
          <a:p>
            <a:pPr indent="0" marL="0">
              <a:buNone/>
            </a:pPr>
            <a:r>
              <a:rPr lang="en-US" sz="2200" b="1" dirty="0">
                <a:solidFill>
                  <a:srgbClr val="E0A458"/>
                </a:solidFill>
                <a:latin typeface="Noto Serif CJK SC" pitchFamily="34" charset="0"/>
                <a:ea typeface="Noto Serif CJK SC" pitchFamily="34" charset="-122"/>
                <a:cs typeface="Noto Serif CJK SC" pitchFamily="34" charset="-120"/>
              </a:rPr>
              <a:t>敬请各位老师提问　·　谢谢！</a:t>
            </a:r>
            <a:endParaRPr lang="en-US" sz="2200" dirty="0"/>
          </a:p>
        </p:txBody>
      </p:sp>
      <p:sp>
        <p:nvSpPr>
          <p:cNvPr id="8" name="Text 6"/>
          <p:cNvSpPr/>
          <p:nvPr/>
        </p:nvSpPr>
        <p:spPr>
          <a:xfrm>
            <a:off x="841248" y="6309360"/>
            <a:ext cx="7315200" cy="320040"/>
          </a:xfrm>
          <a:prstGeom prst="rect">
            <a:avLst/>
          </a:prstGeom>
          <a:noFill/>
          <a:ln/>
        </p:spPr>
        <p:txBody>
          <a:bodyPr wrap="square" lIns="0" tIns="0" rIns="0" bIns="0" rtlCol="0" anchor="ctr"/>
          <a:lstStyle/>
          <a:p>
            <a:pPr indent="0" marL="0">
              <a:buNone/>
            </a:pPr>
            <a:r>
              <a:rPr lang="en-US" sz="1000" i="1" dirty="0">
                <a:solidFill>
                  <a:srgbClr val="5B6B82"/>
                </a:solidFill>
                <a:latin typeface="Noto Sans CJK SC" pitchFamily="34" charset="0"/>
                <a:ea typeface="Noto Sans CJK SC" pitchFamily="34" charset="-122"/>
                <a:cs typeface="Noto Sans CJK SC" pitchFamily="34" charset="-120"/>
              </a:rPr>
              <a:t>示例演示文稿 · 数据均为教学示意</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境核AI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基于时空图神经网络的城市轨道交通短时客流预测研究 — 答辩标准版</dc:title>
  <dc:subject>硕士学位论文答辩</dc:subject>
  <dc:creator>境核AI · 场景体验库示例</dc:creator>
  <cp:lastModifiedBy>境核AI · 场景体验库示例</cp:lastModifiedBy>
  <cp:revision>1</cp:revision>
  <dcterms:created xsi:type="dcterms:W3CDTF">2026-08-31T09:45:08Z</dcterms:created>
  <dcterms:modified xsi:type="dcterms:W3CDTF">2026-08-31T09:45:08Z</dcterms:modified>
</cp:coreProperties>
</file>